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2F6FA23" w14:textId="77777777" w:rsidR="00E9228D" w:rsidRPr="001D4A4C" w:rsidRDefault="00E9228D" w:rsidP="00E9228D">
      <w:pPr>
        <w:pStyle w:val="Heading1"/>
      </w:pPr>
      <w:r w:rsidRPr="001D4A4C">
        <w:t xml:space="preserve">Redland City Council </w:t>
      </w:r>
    </w:p>
    <w:p w14:paraId="17E6F7F8" w14:textId="71A8B7DB" w:rsidR="00E9228D" w:rsidRPr="001D4A4C" w:rsidRDefault="00E9228D" w:rsidP="00E9228D">
      <w:pPr>
        <w:pStyle w:val="Heading1"/>
      </w:pPr>
      <w:r w:rsidRPr="001D4A4C">
        <w:t>Redlands Coast Senior</w:t>
      </w:r>
      <w:r w:rsidR="00903966">
        <w:t>’</w:t>
      </w:r>
      <w:r w:rsidRPr="001D4A4C">
        <w:t>s Month</w:t>
      </w:r>
      <w:r w:rsidR="006E0204" w:rsidRPr="001D4A4C">
        <w:t xml:space="preserve"> </w:t>
      </w:r>
      <w:r w:rsidRPr="001D4A4C">
        <w:t xml:space="preserve">Funding Program </w:t>
      </w:r>
      <w:r w:rsidR="00065430" w:rsidRPr="001D4A4C">
        <w:t>Guidelines</w:t>
      </w:r>
      <w:r w:rsidRPr="001D4A4C">
        <w:t xml:space="preserve"> </w:t>
      </w:r>
      <w:r w:rsidR="00570E99">
        <w:t>20</w:t>
      </w:r>
      <w:r w:rsidR="00783645">
        <w:t>2</w:t>
      </w:r>
      <w:r w:rsidR="00DC535F">
        <w:t>6</w:t>
      </w:r>
    </w:p>
    <w:p w14:paraId="767B96CB" w14:textId="77777777" w:rsidR="00E9228D" w:rsidRPr="001D4A4C" w:rsidRDefault="00E9228D" w:rsidP="00E9228D">
      <w:pPr>
        <w:pStyle w:val="Heading2"/>
      </w:pPr>
      <w:r w:rsidRPr="001D4A4C">
        <w:t>About the program</w:t>
      </w:r>
    </w:p>
    <w:p w14:paraId="7E54D4AA" w14:textId="77777777" w:rsidR="00E9228D" w:rsidRPr="001D4A4C" w:rsidRDefault="00E9228D" w:rsidP="00E9228D">
      <w:pPr>
        <w:spacing w:after="0"/>
        <w:sectPr w:rsidR="00E9228D" w:rsidRPr="001D4A4C" w:rsidSect="00E9228D">
          <w:headerReference w:type="default" r:id="rId13"/>
          <w:footerReference w:type="default" r:id="rId14"/>
          <w:type w:val="continuous"/>
          <w:pgSz w:w="11906" w:h="16838"/>
          <w:pgMar w:top="3403" w:right="1440" w:bottom="1440" w:left="1440" w:header="708" w:footer="708" w:gutter="0"/>
          <w:cols w:space="720"/>
        </w:sectPr>
      </w:pPr>
    </w:p>
    <w:p w14:paraId="3845103D" w14:textId="18E6FA86" w:rsidR="005A1CFF" w:rsidRPr="001D4A4C" w:rsidRDefault="00DA0609" w:rsidP="00E9228D">
      <w:r w:rsidRPr="001D4A4C">
        <w:t xml:space="preserve">Redland City Council </w:t>
      </w:r>
      <w:r w:rsidR="00D74E73" w:rsidRPr="001D4A4C">
        <w:t>provides</w:t>
      </w:r>
      <w:r w:rsidR="00F34433" w:rsidRPr="001D4A4C">
        <w:t xml:space="preserve"> </w:t>
      </w:r>
      <w:r w:rsidR="00D74E73" w:rsidRPr="001D4A4C">
        <w:t>funding to</w:t>
      </w:r>
      <w:r w:rsidRPr="001D4A4C">
        <w:t xml:space="preserve"> </w:t>
      </w:r>
      <w:r w:rsidR="00D74E73" w:rsidRPr="001D4A4C">
        <w:t xml:space="preserve">support </w:t>
      </w:r>
      <w:r w:rsidRPr="001D4A4C">
        <w:t>n</w:t>
      </w:r>
      <w:r w:rsidR="00E9228D" w:rsidRPr="001D4A4C">
        <w:t xml:space="preserve">ot-for-profit organisations </w:t>
      </w:r>
      <w:r w:rsidR="001D54D3">
        <w:t xml:space="preserve">to </w:t>
      </w:r>
      <w:r w:rsidRPr="001D4A4C">
        <w:t xml:space="preserve">deliver </w:t>
      </w:r>
      <w:r w:rsidR="00E9228D" w:rsidRPr="001D4A4C">
        <w:t>free community-based event</w:t>
      </w:r>
      <w:r w:rsidRPr="001D4A4C">
        <w:t>s</w:t>
      </w:r>
      <w:r w:rsidR="00E9228D" w:rsidRPr="001D4A4C">
        <w:t xml:space="preserve"> or activit</w:t>
      </w:r>
      <w:r w:rsidRPr="001D4A4C">
        <w:t>ies</w:t>
      </w:r>
      <w:r w:rsidR="00E9228D" w:rsidRPr="001D4A4C">
        <w:t xml:space="preserve"> during Redlands Coast Seniors Month </w:t>
      </w:r>
      <w:r w:rsidR="00065430" w:rsidRPr="001D4A4C">
        <w:t xml:space="preserve">in October </w:t>
      </w:r>
      <w:r w:rsidR="00E9228D" w:rsidRPr="001D4A4C">
        <w:t>202</w:t>
      </w:r>
      <w:r w:rsidR="00DC535F">
        <w:t>6</w:t>
      </w:r>
      <w:r w:rsidR="00E9228D" w:rsidRPr="001D4A4C">
        <w:t>.</w:t>
      </w:r>
      <w:r w:rsidR="00F34433" w:rsidRPr="001D4A4C">
        <w:t xml:space="preserve"> </w:t>
      </w:r>
    </w:p>
    <w:p w14:paraId="2C6B0AAA" w14:textId="77777777" w:rsidR="00E9228D" w:rsidRPr="001D4A4C" w:rsidRDefault="00E9228D" w:rsidP="00E9228D">
      <w:pPr>
        <w:pStyle w:val="Heading2"/>
        <w:spacing w:before="360"/>
      </w:pPr>
      <w:r w:rsidRPr="001D4A4C">
        <w:t>Program objectives</w:t>
      </w:r>
    </w:p>
    <w:p w14:paraId="4E025371" w14:textId="41091AE1" w:rsidR="00013B7B" w:rsidRDefault="00E9228D" w:rsidP="00E9228D">
      <w:pPr>
        <w:rPr>
          <w:rFonts w:ascii="Helvetica" w:hAnsi="Helvetica" w:cs="Helvetica"/>
          <w:color w:val="373A3C"/>
          <w:shd w:val="clear" w:color="auto" w:fill="FFFFFF"/>
        </w:rPr>
      </w:pPr>
      <w:r w:rsidRPr="001D4A4C">
        <w:t>The program aims to provide opportunities for older residents</w:t>
      </w:r>
      <w:r w:rsidR="0077576A">
        <w:t xml:space="preserve"> (Over 50)</w:t>
      </w:r>
      <w:r w:rsidRPr="001D4A4C">
        <w:t xml:space="preserve"> to connect with each other and the community by funding community-based events and activities</w:t>
      </w:r>
      <w:r w:rsidR="00206A9F" w:rsidRPr="001D4A4C">
        <w:t xml:space="preserve"> that are</w:t>
      </w:r>
      <w:r w:rsidR="00A03706" w:rsidRPr="001D4A4C">
        <w:t xml:space="preserve"> </w:t>
      </w:r>
      <w:r w:rsidRPr="001D4A4C">
        <w:rPr>
          <w:rFonts w:ascii="Helvetica" w:hAnsi="Helvetica" w:cs="Helvetica"/>
          <w:color w:val="373A3C"/>
          <w:shd w:val="clear" w:color="auto" w:fill="FFFFFF"/>
        </w:rPr>
        <w:t xml:space="preserve">culturally inclusive, intergenerational or lifestyle </w:t>
      </w:r>
      <w:r w:rsidR="00206A9F" w:rsidRPr="001D4A4C">
        <w:rPr>
          <w:rFonts w:ascii="Helvetica" w:hAnsi="Helvetica" w:cs="Helvetica"/>
          <w:color w:val="373A3C"/>
          <w:shd w:val="clear" w:color="auto" w:fill="FFFFFF"/>
        </w:rPr>
        <w:t>focused</w:t>
      </w:r>
      <w:r w:rsidRPr="001D4A4C">
        <w:rPr>
          <w:rFonts w:ascii="Helvetica" w:hAnsi="Helvetica" w:cs="Helvetica"/>
          <w:color w:val="373A3C"/>
          <w:shd w:val="clear" w:color="auto" w:fill="FFFFFF"/>
        </w:rPr>
        <w:t>. </w:t>
      </w:r>
    </w:p>
    <w:p w14:paraId="2184F586" w14:textId="5F096C59" w:rsidR="00E9228D" w:rsidRDefault="00206A9F" w:rsidP="00E9228D">
      <w:pPr>
        <w:rPr>
          <w:rFonts w:ascii="Helvetica" w:hAnsi="Helvetica" w:cs="Helvetica"/>
          <w:color w:val="373A3C"/>
          <w:shd w:val="clear" w:color="auto" w:fill="FFFFFF"/>
        </w:rPr>
      </w:pPr>
      <w:r w:rsidRPr="001D4A4C">
        <w:rPr>
          <w:rFonts w:ascii="Helvetica" w:hAnsi="Helvetica" w:cs="Helvetica"/>
          <w:color w:val="373A3C"/>
          <w:shd w:val="clear" w:color="auto" w:fill="FFFFFF"/>
        </w:rPr>
        <w:t xml:space="preserve">The program aligns with </w:t>
      </w:r>
      <w:r w:rsidR="00D80E83">
        <w:rPr>
          <w:rFonts w:ascii="Helvetica" w:hAnsi="Helvetica" w:cs="Helvetica"/>
          <w:color w:val="373A3C"/>
          <w:shd w:val="clear" w:color="auto" w:fill="FFFFFF"/>
        </w:rPr>
        <w:t xml:space="preserve">the </w:t>
      </w:r>
      <w:r w:rsidRPr="001D4A4C">
        <w:rPr>
          <w:rFonts w:ascii="Helvetica" w:hAnsi="Helvetica" w:cs="Helvetica"/>
          <w:color w:val="373A3C"/>
          <w:shd w:val="clear" w:color="auto" w:fill="FFFFFF"/>
        </w:rPr>
        <w:t xml:space="preserve">Queensland Seniors Month </w:t>
      </w:r>
      <w:r w:rsidR="00013B7B">
        <w:rPr>
          <w:rFonts w:ascii="Helvetica" w:hAnsi="Helvetica" w:cs="Helvetica"/>
          <w:color w:val="373A3C"/>
          <w:shd w:val="clear" w:color="auto" w:fill="FFFFFF"/>
        </w:rPr>
        <w:t>202</w:t>
      </w:r>
      <w:r w:rsidR="00DC535F">
        <w:rPr>
          <w:rFonts w:ascii="Helvetica" w:hAnsi="Helvetica" w:cs="Helvetica"/>
          <w:color w:val="373A3C"/>
          <w:shd w:val="clear" w:color="auto" w:fill="FFFFFF"/>
        </w:rPr>
        <w:t>6</w:t>
      </w:r>
      <w:r w:rsidR="00013B7B">
        <w:rPr>
          <w:rFonts w:ascii="Helvetica" w:hAnsi="Helvetica" w:cs="Helvetica"/>
          <w:color w:val="373A3C"/>
          <w:shd w:val="clear" w:color="auto" w:fill="FFFFFF"/>
        </w:rPr>
        <w:t xml:space="preserve"> </w:t>
      </w:r>
      <w:r w:rsidR="00D80E83">
        <w:rPr>
          <w:rFonts w:ascii="Helvetica" w:hAnsi="Helvetica" w:cs="Helvetica"/>
          <w:color w:val="373A3C"/>
          <w:shd w:val="clear" w:color="auto" w:fill="FFFFFF"/>
        </w:rPr>
        <w:t xml:space="preserve">theme </w:t>
      </w:r>
      <w:r w:rsidRPr="001D4A4C">
        <w:rPr>
          <w:rFonts w:ascii="Helvetica" w:hAnsi="Helvetica" w:cs="Helvetica"/>
          <w:color w:val="373A3C"/>
          <w:shd w:val="clear" w:color="auto" w:fill="FFFFFF"/>
        </w:rPr>
        <w:t>promot</w:t>
      </w:r>
      <w:r w:rsidR="004D6228">
        <w:rPr>
          <w:rFonts w:ascii="Helvetica" w:hAnsi="Helvetica" w:cs="Helvetica"/>
          <w:color w:val="373A3C"/>
          <w:shd w:val="clear" w:color="auto" w:fill="FFFFFF"/>
        </w:rPr>
        <w:t>ing</w:t>
      </w:r>
      <w:r w:rsidRPr="001D4A4C">
        <w:rPr>
          <w:rFonts w:ascii="Helvetica" w:hAnsi="Helvetica" w:cs="Helvetica"/>
          <w:color w:val="373A3C"/>
          <w:shd w:val="clear" w:color="auto" w:fill="FFFFFF"/>
        </w:rPr>
        <w:t xml:space="preserve"> positive community attitudes towards</w:t>
      </w:r>
      <w:r w:rsidR="00EC0B04">
        <w:rPr>
          <w:rFonts w:ascii="Helvetica" w:hAnsi="Helvetica" w:cs="Helvetica"/>
          <w:color w:val="373A3C"/>
          <w:shd w:val="clear" w:color="auto" w:fill="FFFFFF"/>
        </w:rPr>
        <w:t xml:space="preserve"> older people and</w:t>
      </w:r>
      <w:r w:rsidR="006251C3">
        <w:rPr>
          <w:rFonts w:ascii="Helvetica" w:hAnsi="Helvetica" w:cs="Helvetica"/>
          <w:color w:val="373A3C"/>
          <w:shd w:val="clear" w:color="auto" w:fill="FFFFFF"/>
        </w:rPr>
        <w:t xml:space="preserve"> </w:t>
      </w:r>
      <w:r w:rsidR="00D80E83">
        <w:rPr>
          <w:rFonts w:ascii="Helvetica" w:hAnsi="Helvetica" w:cs="Helvetica"/>
          <w:color w:val="373A3C"/>
          <w:shd w:val="clear" w:color="auto" w:fill="FFFFFF"/>
        </w:rPr>
        <w:t>ageing</w:t>
      </w:r>
      <w:r w:rsidR="00EC0B04">
        <w:rPr>
          <w:rFonts w:ascii="Helvetica" w:hAnsi="Helvetica" w:cs="Helvetica"/>
          <w:color w:val="373A3C"/>
          <w:shd w:val="clear" w:color="auto" w:fill="FFFFFF"/>
        </w:rPr>
        <w:t>, provides opportunities for community participation</w:t>
      </w:r>
      <w:r w:rsidR="00EC0B04" w:rsidRPr="001D4A4C">
        <w:rPr>
          <w:rFonts w:ascii="Helvetica" w:hAnsi="Helvetica" w:cs="Helvetica"/>
          <w:color w:val="373A3C"/>
          <w:shd w:val="clear" w:color="auto" w:fill="FFFFFF"/>
        </w:rPr>
        <w:t xml:space="preserve"> </w:t>
      </w:r>
      <w:r w:rsidR="00EC0B04">
        <w:rPr>
          <w:rFonts w:ascii="Helvetica" w:hAnsi="Helvetica" w:cs="Helvetica"/>
          <w:color w:val="373A3C"/>
          <w:shd w:val="clear" w:color="auto" w:fill="FFFFFF"/>
        </w:rPr>
        <w:t>to enhance community connections, and celebrate</w:t>
      </w:r>
      <w:r w:rsidR="006251C3">
        <w:rPr>
          <w:rFonts w:ascii="Helvetica" w:hAnsi="Helvetica" w:cs="Helvetica"/>
          <w:color w:val="373A3C"/>
          <w:shd w:val="clear" w:color="auto" w:fill="FFFFFF"/>
        </w:rPr>
        <w:t>s</w:t>
      </w:r>
      <w:r w:rsidR="00EC0B04">
        <w:rPr>
          <w:rFonts w:ascii="Helvetica" w:hAnsi="Helvetica" w:cs="Helvetica"/>
          <w:color w:val="373A3C"/>
          <w:shd w:val="clear" w:color="auto" w:fill="FFFFFF"/>
        </w:rPr>
        <w:t xml:space="preserve"> older Queenslanders and their ongoing contribution</w:t>
      </w:r>
      <w:r w:rsidR="0018397E">
        <w:rPr>
          <w:rFonts w:ascii="Helvetica" w:hAnsi="Helvetica" w:cs="Helvetica"/>
          <w:color w:val="373A3C"/>
          <w:shd w:val="clear" w:color="auto" w:fill="FFFFFF"/>
        </w:rPr>
        <w:t>s</w:t>
      </w:r>
      <w:r w:rsidR="00EC0B04">
        <w:rPr>
          <w:rFonts w:ascii="Helvetica" w:hAnsi="Helvetica" w:cs="Helvetica"/>
          <w:color w:val="373A3C"/>
          <w:shd w:val="clear" w:color="auto" w:fill="FFFFFF"/>
        </w:rPr>
        <w:t xml:space="preserve"> – whether as volunteers or in the workforce, community leaders or carers, </w:t>
      </w:r>
      <w:r w:rsidR="0018397E">
        <w:rPr>
          <w:rFonts w:ascii="Helvetica" w:hAnsi="Helvetica" w:cs="Helvetica"/>
          <w:color w:val="373A3C"/>
          <w:shd w:val="clear" w:color="auto" w:fill="FFFFFF"/>
        </w:rPr>
        <w:t>grandparents</w:t>
      </w:r>
      <w:r w:rsidR="00EC0B04">
        <w:rPr>
          <w:rFonts w:ascii="Helvetica" w:hAnsi="Helvetica" w:cs="Helvetica"/>
          <w:color w:val="373A3C"/>
          <w:shd w:val="clear" w:color="auto" w:fill="FFFFFF"/>
        </w:rPr>
        <w:t xml:space="preserve"> or advocates. </w:t>
      </w:r>
    </w:p>
    <w:p w14:paraId="04CBE063" w14:textId="77777777" w:rsidR="00E9228D" w:rsidRPr="001D4A4C" w:rsidRDefault="00E9228D" w:rsidP="00E9228D">
      <w:pPr>
        <w:pStyle w:val="Heading2"/>
        <w:spacing w:before="360"/>
      </w:pPr>
      <w:r w:rsidRPr="001D4A4C">
        <w:t xml:space="preserve">Available funding </w:t>
      </w:r>
    </w:p>
    <w:p w14:paraId="1C6BED1D" w14:textId="0264D149" w:rsidR="00E9228D" w:rsidRPr="001D4A4C" w:rsidRDefault="00E9228D" w:rsidP="00E9228D">
      <w:r w:rsidRPr="001D4A4C">
        <w:t xml:space="preserve">Funding </w:t>
      </w:r>
      <w:r w:rsidR="001B2EE5">
        <w:t xml:space="preserve">from </w:t>
      </w:r>
      <w:r w:rsidRPr="001D4A4C">
        <w:t xml:space="preserve">$500 up to $2,000 per application is available </w:t>
      </w:r>
      <w:r w:rsidR="00E5529B" w:rsidRPr="001D4A4C">
        <w:t xml:space="preserve">to deliver </w:t>
      </w:r>
      <w:r w:rsidR="009A0E76">
        <w:t>a project</w:t>
      </w:r>
      <w:r w:rsidR="00F44EC3" w:rsidRPr="001D4A4C">
        <w:t xml:space="preserve"> </w:t>
      </w:r>
      <w:r w:rsidRPr="001D4A4C">
        <w:t>in October</w:t>
      </w:r>
      <w:r w:rsidR="00A742AB">
        <w:t xml:space="preserve"> 202</w:t>
      </w:r>
      <w:r w:rsidR="004D6228">
        <w:t>6</w:t>
      </w:r>
      <w:r w:rsidRPr="001D4A4C">
        <w:t xml:space="preserve"> as part of </w:t>
      </w:r>
      <w:r w:rsidR="00700157" w:rsidRPr="001D4A4C">
        <w:t xml:space="preserve">Redlands Coast </w:t>
      </w:r>
      <w:r w:rsidRPr="001D4A4C">
        <w:t>Seniors Month</w:t>
      </w:r>
      <w:r w:rsidR="00A742AB">
        <w:t xml:space="preserve">. </w:t>
      </w:r>
    </w:p>
    <w:p w14:paraId="73743F62" w14:textId="2F1A6537" w:rsidR="00E9228D" w:rsidRPr="001D4A4C" w:rsidRDefault="00EC0B04" w:rsidP="00E9228D">
      <w:pPr>
        <w:pStyle w:val="Heading2"/>
        <w:spacing w:before="360"/>
      </w:pPr>
      <w:r>
        <w:t xml:space="preserve">Project </w:t>
      </w:r>
      <w:r w:rsidR="00E9228D" w:rsidRPr="001D4A4C">
        <w:t>requirements</w:t>
      </w:r>
    </w:p>
    <w:p w14:paraId="05373038" w14:textId="5C781BA8" w:rsidR="00EC0B04" w:rsidRDefault="00EC0B04" w:rsidP="00EC0B04">
      <w:pPr>
        <w:rPr>
          <w:rFonts w:ascii="Calibri" w:hAnsi="Calibri"/>
          <w:color w:val="auto"/>
          <w:sz w:val="22"/>
        </w:rPr>
      </w:pPr>
      <w:r>
        <w:t>For the purpose of this guideline, the term ‘</w:t>
      </w:r>
      <w:r w:rsidR="00455CF5">
        <w:t>p</w:t>
      </w:r>
      <w:r>
        <w:t>roject’ refers to an event</w:t>
      </w:r>
      <w:r w:rsidR="009A0E76">
        <w:t xml:space="preserve"> or </w:t>
      </w:r>
      <w:r>
        <w:t>activity for which you are seeking funding.</w:t>
      </w:r>
    </w:p>
    <w:p w14:paraId="638BE93E" w14:textId="504FE1B3" w:rsidR="00157F7B" w:rsidRDefault="0018397E" w:rsidP="00E9228D">
      <w:r>
        <w:t xml:space="preserve">Projects </w:t>
      </w:r>
      <w:r w:rsidR="00E9228D" w:rsidRPr="001D4A4C">
        <w:t>funded through the Redlands Coast Seniors Month Funding Program must be</w:t>
      </w:r>
      <w:r w:rsidR="00570E99">
        <w:t xml:space="preserve"> </w:t>
      </w:r>
      <w:r w:rsidR="00E9228D" w:rsidRPr="009A0E76">
        <w:t>free</w:t>
      </w:r>
      <w:r w:rsidR="00570E99" w:rsidRPr="009A0E76">
        <w:t xml:space="preserve"> </w:t>
      </w:r>
      <w:r w:rsidR="00E9228D" w:rsidRPr="001D4A4C">
        <w:t>to attend</w:t>
      </w:r>
      <w:r w:rsidR="0056454F">
        <w:t xml:space="preserve">. </w:t>
      </w:r>
    </w:p>
    <w:p w14:paraId="4DB0883D" w14:textId="5439ACD7" w:rsidR="00E9228D" w:rsidRPr="001D4A4C" w:rsidRDefault="00455CF5" w:rsidP="00E9228D">
      <w:r>
        <w:t>Projects</w:t>
      </w:r>
      <w:r w:rsidR="0056454F">
        <w:t xml:space="preserve"> </w:t>
      </w:r>
      <w:r w:rsidR="009A0E76">
        <w:t>must</w:t>
      </w:r>
      <w:r w:rsidR="0056454F">
        <w:t xml:space="preserve"> be</w:t>
      </w:r>
      <w:r w:rsidR="00157F7B">
        <w:t xml:space="preserve"> </w:t>
      </w:r>
      <w:r w:rsidR="00E9228D" w:rsidRPr="001D4A4C">
        <w:t xml:space="preserve">held </w:t>
      </w:r>
      <w:r w:rsidR="0056454F">
        <w:t>with</w:t>
      </w:r>
      <w:r w:rsidR="00E9228D" w:rsidRPr="001D4A4C">
        <w:t xml:space="preserve">in </w:t>
      </w:r>
      <w:r w:rsidR="00B004CF">
        <w:t xml:space="preserve">the </w:t>
      </w:r>
      <w:r w:rsidR="00E9228D" w:rsidRPr="001D4A4C">
        <w:t>Redland City</w:t>
      </w:r>
      <w:r w:rsidR="00B004CF">
        <w:t xml:space="preserve"> </w:t>
      </w:r>
      <w:r w:rsidR="00EB0F68">
        <w:t xml:space="preserve">Local Government Area </w:t>
      </w:r>
      <w:r w:rsidR="00E9228D" w:rsidRPr="001D4A4C">
        <w:t xml:space="preserve">during </w:t>
      </w:r>
      <w:r w:rsidR="00F34433" w:rsidRPr="001D4A4C">
        <w:t xml:space="preserve">Queensland </w:t>
      </w:r>
      <w:r w:rsidR="00E9228D" w:rsidRPr="001D4A4C">
        <w:t xml:space="preserve">Seniors Month </w:t>
      </w:r>
      <w:bookmarkStart w:id="0" w:name="_Hlk197595686"/>
      <w:r w:rsidR="0076483C" w:rsidRPr="001D4A4C">
        <w:t>from</w:t>
      </w:r>
      <w:r w:rsidR="0056454F">
        <w:t xml:space="preserve"> </w:t>
      </w:r>
      <w:r w:rsidR="008E2B0E">
        <w:t xml:space="preserve">Thursday </w:t>
      </w:r>
      <w:r w:rsidR="00E9228D" w:rsidRPr="001D4A4C">
        <w:t xml:space="preserve">1 October </w:t>
      </w:r>
      <w:r w:rsidR="00B004CF">
        <w:t>202</w:t>
      </w:r>
      <w:r w:rsidR="004D6228">
        <w:t>6</w:t>
      </w:r>
      <w:r w:rsidR="00B004CF">
        <w:t xml:space="preserve"> </w:t>
      </w:r>
      <w:r w:rsidR="00E9228D" w:rsidRPr="001D4A4C">
        <w:t xml:space="preserve">to </w:t>
      </w:r>
      <w:r w:rsidR="00F4095A">
        <w:t>Saturday</w:t>
      </w:r>
      <w:r w:rsidR="0056454F">
        <w:t xml:space="preserve"> </w:t>
      </w:r>
      <w:r w:rsidR="00E9228D" w:rsidRPr="001D4A4C">
        <w:t>31 October 202</w:t>
      </w:r>
      <w:bookmarkEnd w:id="0"/>
      <w:r w:rsidR="00F4095A">
        <w:t>6</w:t>
      </w:r>
      <w:r w:rsidR="00E9228D" w:rsidRPr="001D4A4C">
        <w:t>.</w:t>
      </w:r>
    </w:p>
    <w:p w14:paraId="395B639F" w14:textId="2D75CCE9" w:rsidR="006554FE" w:rsidRPr="006554FE" w:rsidRDefault="006554FE" w:rsidP="006554FE">
      <w:r w:rsidRPr="006554FE">
        <w:t xml:space="preserve">Funded projects must be open </w:t>
      </w:r>
      <w:r w:rsidRPr="00793081">
        <w:t>to all older residents</w:t>
      </w:r>
      <w:r w:rsidRPr="006554FE">
        <w:t xml:space="preserve"> of Redlands Coast and not restricted to existing members or those who already use services provided by the </w:t>
      </w:r>
      <w:r w:rsidR="0077576A">
        <w:t>applicant’s</w:t>
      </w:r>
      <w:r w:rsidR="00B50136" w:rsidRPr="006554FE">
        <w:t xml:space="preserve"> </w:t>
      </w:r>
      <w:r w:rsidRPr="006554FE">
        <w:t>organi</w:t>
      </w:r>
      <w:r>
        <w:t>s</w:t>
      </w:r>
      <w:r w:rsidRPr="006554FE">
        <w:t>ation.</w:t>
      </w:r>
    </w:p>
    <w:p w14:paraId="02C953C7" w14:textId="50C7727A" w:rsidR="00E9228D" w:rsidRPr="001D4A4C" w:rsidRDefault="006554FE" w:rsidP="00E9228D">
      <w:r>
        <w:lastRenderedPageBreak/>
        <w:t xml:space="preserve">Applicants must obtain written </w:t>
      </w:r>
      <w:hyperlink r:id="rId15" w:history="1">
        <w:r w:rsidRPr="0018397E">
          <w:rPr>
            <w:rStyle w:val="Hyperlink"/>
          </w:rPr>
          <w:t>land</w:t>
        </w:r>
        <w:r>
          <w:rPr>
            <w:rStyle w:val="Hyperlink"/>
          </w:rPr>
          <w:t xml:space="preserve"> </w:t>
        </w:r>
        <w:r w:rsidRPr="0018397E">
          <w:rPr>
            <w:rStyle w:val="Hyperlink"/>
          </w:rPr>
          <w:t>owner’s consent</w:t>
        </w:r>
      </w:hyperlink>
      <w:r>
        <w:rPr>
          <w:rStyle w:val="Hyperlink"/>
        </w:rPr>
        <w:t xml:space="preserve"> </w:t>
      </w:r>
      <w:r>
        <w:t>from Redland City Council for projects on Council-owned or managed land, such as park or hall bookings. The cost of these bookings can be covered by funds provided through this program.</w:t>
      </w:r>
    </w:p>
    <w:p w14:paraId="009FB0D2" w14:textId="53575CF5" w:rsidR="00E9228D" w:rsidRPr="001D4A4C" w:rsidRDefault="00E9228D" w:rsidP="00E9228D">
      <w:r w:rsidRPr="001D4A4C">
        <w:t xml:space="preserve">Applicants </w:t>
      </w:r>
      <w:r w:rsidRPr="001D4A4C">
        <w:rPr>
          <w:rFonts w:eastAsia="Times New Roman" w:cstheme="minorHAnsi"/>
          <w:lang w:eastAsia="en-AU"/>
        </w:rPr>
        <w:t>must include Public Liability Insurance in the applicati</w:t>
      </w:r>
      <w:r w:rsidR="006554FE">
        <w:rPr>
          <w:rFonts w:eastAsia="Times New Roman" w:cstheme="minorHAnsi"/>
          <w:lang w:eastAsia="en-AU"/>
        </w:rPr>
        <w:t xml:space="preserve">on. </w:t>
      </w:r>
      <w:r w:rsidR="006554FE">
        <w:t>Please note that only projects managed and controlled by the Council are covered under its public liability insurance policy</w:t>
      </w:r>
      <w:r w:rsidR="00B004CF">
        <w:t xml:space="preserve"> which</w:t>
      </w:r>
      <w:r w:rsidR="006554FE">
        <w:t xml:space="preserve"> indemnifies Redland City Council only, not any other party.</w:t>
      </w:r>
    </w:p>
    <w:p w14:paraId="094F0C43" w14:textId="77777777" w:rsidR="00E9228D" w:rsidRPr="001D4A4C" w:rsidRDefault="00E9228D" w:rsidP="00E9228D">
      <w:pPr>
        <w:pStyle w:val="Heading2"/>
        <w:spacing w:before="360"/>
      </w:pPr>
      <w:r w:rsidRPr="001D4A4C">
        <w:t>Is your organisation eligible?</w:t>
      </w:r>
    </w:p>
    <w:p w14:paraId="389611A5" w14:textId="77777777" w:rsidR="00E9228D" w:rsidRPr="001D4A4C" w:rsidRDefault="00E9228D" w:rsidP="00E9228D">
      <w:r w:rsidRPr="001D4A4C">
        <w:t xml:space="preserve">Eligible organisations are not-for-profit and incorporated entities or registered by an Act of Parliament. </w:t>
      </w:r>
    </w:p>
    <w:p w14:paraId="702FAD34" w14:textId="4BDBA03E" w:rsidR="00E9228D" w:rsidRPr="001D4A4C" w:rsidRDefault="00E9228D" w:rsidP="00E9228D">
      <w:r w:rsidRPr="001D4A4C">
        <w:t>Organisations must have an active ABN</w:t>
      </w:r>
      <w:r w:rsidR="0025197C">
        <w:t xml:space="preserve"> or source an auspice </w:t>
      </w:r>
      <w:r w:rsidR="00EB0F68">
        <w:t>organisation</w:t>
      </w:r>
      <w:r w:rsidRPr="001D4A4C">
        <w:t>.</w:t>
      </w:r>
    </w:p>
    <w:p w14:paraId="70149421" w14:textId="1855FF17" w:rsidR="00E9228D" w:rsidRPr="001D4A4C" w:rsidRDefault="00E9228D" w:rsidP="00E9228D">
      <w:r w:rsidRPr="001D4A4C">
        <w:t>If sourcing an auspice organisation, ensure the auspice agrees to accept legal and financial responsibility for the funding.</w:t>
      </w:r>
    </w:p>
    <w:p w14:paraId="7DC154AC" w14:textId="77777777" w:rsidR="00406B46" w:rsidRPr="001D4A4C" w:rsidRDefault="00406B46" w:rsidP="00406B46">
      <w:r>
        <w:t xml:space="preserve">Organisations must </w:t>
      </w:r>
      <w:r w:rsidRPr="001D4A4C">
        <w:t>have a bank account in the name of the legal entity.</w:t>
      </w:r>
    </w:p>
    <w:p w14:paraId="6E7C7DF9" w14:textId="5EDE7F84" w:rsidR="00406B46" w:rsidRDefault="00FD5000" w:rsidP="00E9228D">
      <w:pPr>
        <w:rPr>
          <w:rFonts w:eastAsia="Times New Roman" w:cstheme="minorHAnsi"/>
          <w:lang w:eastAsia="en-AU"/>
        </w:rPr>
      </w:pPr>
      <w:r w:rsidRPr="001D4A4C">
        <w:t xml:space="preserve">Organisations must </w:t>
      </w:r>
      <w:r w:rsidR="00406B46">
        <w:t xml:space="preserve">provide </w:t>
      </w:r>
      <w:r w:rsidR="00406B46">
        <w:rPr>
          <w:rFonts w:eastAsia="Times New Roman" w:cstheme="minorHAnsi"/>
          <w:lang w:eastAsia="en-AU"/>
        </w:rPr>
        <w:t>public liability c</w:t>
      </w:r>
      <w:r w:rsidR="00406B46" w:rsidRPr="001D4A4C">
        <w:rPr>
          <w:rFonts w:eastAsia="Times New Roman" w:cstheme="minorHAnsi"/>
          <w:lang w:eastAsia="en-AU"/>
        </w:rPr>
        <w:t>ertificate of currency for $20,000,000</w:t>
      </w:r>
      <w:r w:rsidR="00406B46">
        <w:rPr>
          <w:rFonts w:eastAsia="Times New Roman" w:cstheme="minorHAnsi"/>
          <w:lang w:eastAsia="en-AU"/>
        </w:rPr>
        <w:t>.</w:t>
      </w:r>
    </w:p>
    <w:p w14:paraId="6083BA16" w14:textId="602ECFFC" w:rsidR="00E9228D" w:rsidRPr="001D4A4C" w:rsidRDefault="00E9228D" w:rsidP="00E9228D">
      <w:pPr>
        <w:spacing w:line="256" w:lineRule="auto"/>
      </w:pPr>
      <w:r w:rsidRPr="001D4A4C">
        <w:t xml:space="preserve">Organisations based </w:t>
      </w:r>
      <w:r w:rsidR="00065430" w:rsidRPr="001D4A4C">
        <w:t>outside of</w:t>
      </w:r>
      <w:r w:rsidRPr="001D4A4C">
        <w:t xml:space="preserve"> Redland City</w:t>
      </w:r>
      <w:r w:rsidR="00065430" w:rsidRPr="001D4A4C">
        <w:t xml:space="preserve"> </w:t>
      </w:r>
      <w:r w:rsidR="00EB0F68">
        <w:t xml:space="preserve">Council Local Government Area </w:t>
      </w:r>
      <w:r w:rsidR="00065430" w:rsidRPr="001D4A4C">
        <w:t xml:space="preserve">may apply if the project is </w:t>
      </w:r>
      <w:r w:rsidR="0004707C" w:rsidRPr="001D4A4C">
        <w:t xml:space="preserve">held </w:t>
      </w:r>
      <w:r w:rsidR="00B004CF">
        <w:t>within the</w:t>
      </w:r>
      <w:r w:rsidR="00B004CF" w:rsidRPr="001D4A4C">
        <w:t xml:space="preserve"> </w:t>
      </w:r>
      <w:r w:rsidR="0004707C" w:rsidRPr="001D4A4C">
        <w:t>Redland City</w:t>
      </w:r>
      <w:r w:rsidR="00B004CF">
        <w:t xml:space="preserve"> </w:t>
      </w:r>
      <w:r w:rsidR="00EB0F68">
        <w:t>Local Government Area</w:t>
      </w:r>
      <w:r w:rsidR="0004707C" w:rsidRPr="001D4A4C">
        <w:t xml:space="preserve"> and </w:t>
      </w:r>
      <w:r w:rsidR="00065430" w:rsidRPr="001D4A4C">
        <w:t xml:space="preserve">for the benefit of </w:t>
      </w:r>
      <w:r w:rsidR="0004707C" w:rsidRPr="001D4A4C">
        <w:t>the city’s</w:t>
      </w:r>
      <w:r w:rsidR="00065430" w:rsidRPr="001D4A4C">
        <w:t xml:space="preserve"> residents.</w:t>
      </w:r>
    </w:p>
    <w:p w14:paraId="3886C0D3" w14:textId="269369CD" w:rsidR="00E9228D" w:rsidRPr="001D4A4C" w:rsidRDefault="008F3ADB" w:rsidP="00E9228D">
      <w:pPr>
        <w:spacing w:line="256" w:lineRule="auto"/>
      </w:pPr>
      <w:r w:rsidRPr="001D4A4C">
        <w:t xml:space="preserve">Organisations that are </w:t>
      </w:r>
      <w:r w:rsidR="001D4A4C">
        <w:t xml:space="preserve">not </w:t>
      </w:r>
      <w:r w:rsidRPr="001D4A4C">
        <w:t>eligible to apply include c</w:t>
      </w:r>
      <w:r w:rsidR="00E9228D" w:rsidRPr="001D4A4C">
        <w:t>ommercial companies</w:t>
      </w:r>
      <w:r w:rsidR="00EB0F68">
        <w:t>,</w:t>
      </w:r>
      <w:r w:rsidR="00E9228D" w:rsidRPr="001D4A4C">
        <w:t xml:space="preserve"> and school </w:t>
      </w:r>
      <w:r w:rsidR="00903966">
        <w:t>P</w:t>
      </w:r>
      <w:r w:rsidR="00E9228D" w:rsidRPr="001D4A4C">
        <w:t xml:space="preserve">arents </w:t>
      </w:r>
      <w:r w:rsidRPr="001D4A4C">
        <w:t>and</w:t>
      </w:r>
      <w:r w:rsidR="00E9228D" w:rsidRPr="001D4A4C">
        <w:t xml:space="preserve"> </w:t>
      </w:r>
      <w:r w:rsidR="00903966">
        <w:t>C</w:t>
      </w:r>
      <w:r w:rsidR="00E9228D" w:rsidRPr="001D4A4C">
        <w:t>itizens</w:t>
      </w:r>
      <w:r w:rsidRPr="001D4A4C">
        <w:t>’</w:t>
      </w:r>
      <w:r w:rsidR="00E9228D" w:rsidRPr="001D4A4C">
        <w:t xml:space="preserve"> </w:t>
      </w:r>
      <w:r w:rsidR="00903966">
        <w:t>A</w:t>
      </w:r>
      <w:r w:rsidR="00E9228D" w:rsidRPr="001D4A4C">
        <w:t xml:space="preserve">ssociations. </w:t>
      </w:r>
    </w:p>
    <w:p w14:paraId="24A02889" w14:textId="77777777" w:rsidR="00E9228D" w:rsidRPr="001D4A4C" w:rsidRDefault="00E9228D" w:rsidP="00E9228D">
      <w:pPr>
        <w:pStyle w:val="Heading2"/>
        <w:spacing w:before="360"/>
      </w:pPr>
      <w:r w:rsidRPr="001D4A4C">
        <w:t>Timing &amp; important dates</w:t>
      </w:r>
    </w:p>
    <w:p w14:paraId="2F3FC6FE" w14:textId="699C31BA" w:rsidR="00E9228D" w:rsidRPr="001D4A4C" w:rsidRDefault="00E9228D" w:rsidP="00E9228D">
      <w:r w:rsidRPr="001D4A4C">
        <w:t xml:space="preserve">Applications are open from </w:t>
      </w:r>
      <w:r w:rsidR="00406B46">
        <w:t xml:space="preserve">8:00am </w:t>
      </w:r>
      <w:r w:rsidR="00D054AD">
        <w:t>Tuesday</w:t>
      </w:r>
      <w:r w:rsidR="0045104F">
        <w:t xml:space="preserve"> 1</w:t>
      </w:r>
      <w:r w:rsidR="004604C6">
        <w:t>2</w:t>
      </w:r>
      <w:r w:rsidR="0045104F">
        <w:t xml:space="preserve"> </w:t>
      </w:r>
      <w:r w:rsidR="004604C6">
        <w:t>May</w:t>
      </w:r>
      <w:r w:rsidR="009D25FD">
        <w:t xml:space="preserve"> 202</w:t>
      </w:r>
      <w:r w:rsidR="00380322">
        <w:t>6</w:t>
      </w:r>
      <w:r w:rsidR="0056454F">
        <w:t xml:space="preserve"> </w:t>
      </w:r>
      <w:r w:rsidR="00406B46">
        <w:t>and clos</w:t>
      </w:r>
      <w:r w:rsidR="00EB0F68">
        <w:t>e</w:t>
      </w:r>
      <w:r w:rsidR="00406B46">
        <w:t xml:space="preserve"> at </w:t>
      </w:r>
      <w:r w:rsidR="00867EF5">
        <w:t>midnight</w:t>
      </w:r>
      <w:r w:rsidR="00406B46">
        <w:t xml:space="preserve"> </w:t>
      </w:r>
      <w:r w:rsidR="00816612">
        <w:t>Monday</w:t>
      </w:r>
      <w:r w:rsidR="0056454F">
        <w:t xml:space="preserve"> </w:t>
      </w:r>
      <w:r w:rsidR="004604C6">
        <w:t>22 June</w:t>
      </w:r>
      <w:r w:rsidR="0056454F">
        <w:t xml:space="preserve"> 202</w:t>
      </w:r>
      <w:r w:rsidR="00816612">
        <w:t>6</w:t>
      </w:r>
      <w:r w:rsidR="0056454F">
        <w:t xml:space="preserve">. </w:t>
      </w:r>
    </w:p>
    <w:p w14:paraId="3CC1D318" w14:textId="5A26BF87" w:rsidR="00E9228D" w:rsidRPr="001D4A4C" w:rsidRDefault="00E9228D" w:rsidP="00E9228D">
      <w:r w:rsidRPr="001D4A4C">
        <w:t>Successful funding recipients will be notified of application outcome</w:t>
      </w:r>
      <w:r w:rsidR="0004707C" w:rsidRPr="001D4A4C">
        <w:t>s</w:t>
      </w:r>
      <w:r w:rsidRPr="001D4A4C">
        <w:t xml:space="preserve"> no later than 14 days after applications close. </w:t>
      </w:r>
    </w:p>
    <w:p w14:paraId="72CC0ADE" w14:textId="77777777" w:rsidR="00E9228D" w:rsidRPr="001D4A4C" w:rsidRDefault="00E9228D" w:rsidP="00E9228D">
      <w:r w:rsidRPr="001D4A4C">
        <w:t xml:space="preserve">Funding agreements will be emailed to successful applicants within 7 days of the notification of a successful application. </w:t>
      </w:r>
    </w:p>
    <w:p w14:paraId="18C9EDF9" w14:textId="77CACF60" w:rsidR="00E9228D" w:rsidRPr="001D4A4C" w:rsidRDefault="00E9228D" w:rsidP="00E9228D">
      <w:bookmarkStart w:id="1" w:name="_Hlk168501323"/>
      <w:r w:rsidRPr="001D4A4C">
        <w:t xml:space="preserve">Distribution of funds will be made within 7 to 14 days after receipt of </w:t>
      </w:r>
      <w:r w:rsidR="00FD5000" w:rsidRPr="001D4A4C">
        <w:t xml:space="preserve">the </w:t>
      </w:r>
      <w:r w:rsidRPr="001D4A4C">
        <w:t>signed funding agreement and a properly made invoice</w:t>
      </w:r>
      <w:r w:rsidR="00B83EDA" w:rsidRPr="001D4A4C">
        <w:t xml:space="preserve"> provided by the applicant</w:t>
      </w:r>
      <w:r w:rsidRPr="001D4A4C">
        <w:t>.</w:t>
      </w:r>
    </w:p>
    <w:bookmarkEnd w:id="1"/>
    <w:p w14:paraId="15BB1EBC" w14:textId="3531867C" w:rsidR="00E9228D" w:rsidRPr="001D4A4C" w:rsidRDefault="00E9228D" w:rsidP="00E9228D">
      <w:r w:rsidRPr="001D4A4C">
        <w:t xml:space="preserve">Acquittal due date is </w:t>
      </w:r>
      <w:r w:rsidR="00380322">
        <w:t>Sunday</w:t>
      </w:r>
      <w:r w:rsidR="0056454F">
        <w:t xml:space="preserve"> 2</w:t>
      </w:r>
      <w:r w:rsidR="00380322">
        <w:t>9</w:t>
      </w:r>
      <w:r w:rsidR="0056454F">
        <w:t xml:space="preserve"> November 202</w:t>
      </w:r>
      <w:r w:rsidR="00816612">
        <w:t>6</w:t>
      </w:r>
      <w:r w:rsidR="0056454F">
        <w:t>.</w:t>
      </w:r>
    </w:p>
    <w:p w14:paraId="4696CB64" w14:textId="77777777" w:rsidR="00E9228D" w:rsidRPr="001D4A4C" w:rsidRDefault="00E9228D" w:rsidP="00E9228D">
      <w:pPr>
        <w:pStyle w:val="Heading2"/>
        <w:spacing w:before="360"/>
      </w:pPr>
      <w:r w:rsidRPr="001D4A4C">
        <w:t>How does an applicant apply?</w:t>
      </w:r>
    </w:p>
    <w:p w14:paraId="2205A4E7" w14:textId="4CC92CEB" w:rsidR="00E9228D" w:rsidRPr="001D4A4C" w:rsidRDefault="004E6F93" w:rsidP="00E9228D">
      <w:r>
        <w:t>Ensure you have read and understood this guideline</w:t>
      </w:r>
      <w:r w:rsidR="00BE750D">
        <w:t>.</w:t>
      </w:r>
      <w:r>
        <w:t xml:space="preserve"> </w:t>
      </w:r>
    </w:p>
    <w:p w14:paraId="4D940922" w14:textId="48330C6D" w:rsidR="00E9228D" w:rsidRPr="001D4A4C" w:rsidRDefault="00E9228D" w:rsidP="00E9228D">
      <w:r w:rsidRPr="001D4A4C">
        <w:t xml:space="preserve">Submit an </w:t>
      </w:r>
      <w:r w:rsidR="00F85B4E">
        <w:t xml:space="preserve">online </w:t>
      </w:r>
      <w:r w:rsidRPr="001D4A4C">
        <w:t xml:space="preserve">application </w:t>
      </w:r>
      <w:r w:rsidR="00953647">
        <w:t xml:space="preserve">via </w:t>
      </w:r>
      <w:r w:rsidR="00BE750D">
        <w:t xml:space="preserve">Council’s website </w:t>
      </w:r>
      <w:r w:rsidR="00F85B4E">
        <w:t>at the</w:t>
      </w:r>
      <w:r w:rsidR="00BE750D">
        <w:t xml:space="preserve"> following link: </w:t>
      </w:r>
      <w:hyperlink r:id="rId16" w:history="1">
        <w:r w:rsidR="00A76D78">
          <w:rPr>
            <w:rStyle w:val="Hyperlink"/>
          </w:rPr>
          <w:t>Seniors | Redland City Council</w:t>
        </w:r>
      </w:hyperlink>
      <w:hyperlink w:history="1"/>
    </w:p>
    <w:p w14:paraId="432F47AD" w14:textId="77777777" w:rsidR="00E9228D" w:rsidRPr="001D4A4C" w:rsidRDefault="00E9228D" w:rsidP="00E9228D">
      <w:pPr>
        <w:pStyle w:val="Heading2"/>
        <w:spacing w:before="360"/>
      </w:pPr>
      <w:r w:rsidRPr="001D4A4C">
        <w:lastRenderedPageBreak/>
        <w:t xml:space="preserve">How often can an applicant apply? </w:t>
      </w:r>
    </w:p>
    <w:p w14:paraId="07DD8806" w14:textId="64FC4F08" w:rsidR="00E9228D" w:rsidRPr="001D4A4C" w:rsidRDefault="00E9228D" w:rsidP="00E9228D">
      <w:r w:rsidRPr="001D4A4C">
        <w:t>An eligible applicant can submit one application per round.</w:t>
      </w:r>
      <w:r w:rsidR="001D54D3">
        <w:t xml:space="preserve"> </w:t>
      </w:r>
    </w:p>
    <w:p w14:paraId="58B80F4B" w14:textId="77777777" w:rsidR="00E9228D" w:rsidRDefault="00E9228D" w:rsidP="00E9228D">
      <w:r w:rsidRPr="001D4A4C">
        <w:t xml:space="preserve">Where an applicant applies for consecutive rounds, the previous successful application must be acquitted. </w:t>
      </w:r>
    </w:p>
    <w:p w14:paraId="282F842B" w14:textId="2EB331FC" w:rsidR="00E9228D" w:rsidRPr="001D4A4C" w:rsidRDefault="00A76D78" w:rsidP="00E9228D">
      <w:r>
        <w:t>An auspicing organisation may sponsor multiple organisations in a single funding round, provided it has no outstanding acquittals from previous rounds.</w:t>
      </w:r>
    </w:p>
    <w:p w14:paraId="41EE29E2" w14:textId="77777777" w:rsidR="00E9228D" w:rsidRPr="001D4A4C" w:rsidRDefault="00E9228D" w:rsidP="00E9228D">
      <w:pPr>
        <w:pStyle w:val="Heading2"/>
        <w:spacing w:before="360"/>
      </w:pPr>
      <w:r w:rsidRPr="001D4A4C">
        <w:t>What will NOT be funded</w:t>
      </w:r>
    </w:p>
    <w:p w14:paraId="68C988C8" w14:textId="138C2356" w:rsidR="00E9228D" w:rsidRPr="001D4A4C" w:rsidRDefault="00762FAB" w:rsidP="00E9228D">
      <w:r>
        <w:t xml:space="preserve">Projects </w:t>
      </w:r>
      <w:r w:rsidR="00E9228D" w:rsidRPr="001D4A4C">
        <w:t xml:space="preserve">that are considered to be outside the scope of the program or are the responsibility of the applicant or identified partners will be deemed ineligible. </w:t>
      </w:r>
    </w:p>
    <w:p w14:paraId="16915E04" w14:textId="460A67A6" w:rsidR="00E9228D" w:rsidRPr="001D4A4C" w:rsidRDefault="00E9228D" w:rsidP="00E9228D">
      <w:r w:rsidRPr="001D4A4C">
        <w:t xml:space="preserve">The following </w:t>
      </w:r>
      <w:r w:rsidR="004E6F93">
        <w:t>projects</w:t>
      </w:r>
      <w:r w:rsidR="004E6F93" w:rsidRPr="001D4A4C">
        <w:t xml:space="preserve"> </w:t>
      </w:r>
      <w:r w:rsidRPr="001D4A4C">
        <w:t xml:space="preserve">are ineligible for funding under this program:  </w:t>
      </w:r>
    </w:p>
    <w:p w14:paraId="61D06E82" w14:textId="227B6872" w:rsidR="00E9228D" w:rsidRPr="001D4A4C" w:rsidRDefault="004E6F93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>
        <w:rPr>
          <w:rFonts w:ascii="Arial" w:hAnsi="Arial"/>
          <w:color w:val="404040" w:themeColor="text1" w:themeTint="BF"/>
          <w:sz w:val="21"/>
        </w:rPr>
        <w:t>Projects</w:t>
      </w:r>
      <w:r w:rsidR="00E9228D" w:rsidRPr="001D4A4C">
        <w:rPr>
          <w:rFonts w:ascii="Arial" w:hAnsi="Arial"/>
          <w:color w:val="404040" w:themeColor="text1" w:themeTint="BF"/>
          <w:sz w:val="21"/>
        </w:rPr>
        <w:t xml:space="preserve"> that </w:t>
      </w:r>
      <w:r w:rsidR="009A0E76">
        <w:rPr>
          <w:rFonts w:ascii="Arial" w:hAnsi="Arial"/>
          <w:color w:val="404040" w:themeColor="text1" w:themeTint="BF"/>
          <w:sz w:val="21"/>
        </w:rPr>
        <w:t xml:space="preserve">have a cost to </w:t>
      </w:r>
      <w:r w:rsidR="00E9228D" w:rsidRPr="001D4A4C">
        <w:rPr>
          <w:rFonts w:ascii="Arial" w:hAnsi="Arial"/>
          <w:color w:val="404040" w:themeColor="text1" w:themeTint="BF"/>
          <w:sz w:val="21"/>
        </w:rPr>
        <w:t>attend;</w:t>
      </w:r>
    </w:p>
    <w:p w14:paraId="142C4DC4" w14:textId="5F44699E" w:rsidR="00E9228D" w:rsidRPr="001D4A4C" w:rsidRDefault="004E6F93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>
        <w:rPr>
          <w:rFonts w:ascii="Arial" w:hAnsi="Arial"/>
          <w:color w:val="404040" w:themeColor="text1" w:themeTint="BF"/>
          <w:sz w:val="21"/>
        </w:rPr>
        <w:t>Projects</w:t>
      </w:r>
      <w:r w:rsidR="00E9228D" w:rsidRPr="001D4A4C">
        <w:rPr>
          <w:rFonts w:ascii="Arial" w:hAnsi="Arial"/>
          <w:color w:val="404040" w:themeColor="text1" w:themeTint="BF"/>
          <w:sz w:val="21"/>
        </w:rPr>
        <w:t xml:space="preserve"> for fundraising purposes where proceeds will be provided to a third party; </w:t>
      </w:r>
    </w:p>
    <w:p w14:paraId="02B01832" w14:textId="5E94C6B0" w:rsidR="00E9228D" w:rsidRPr="001D4A4C" w:rsidRDefault="004E6F93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>
        <w:rPr>
          <w:rFonts w:ascii="Arial" w:hAnsi="Arial"/>
          <w:color w:val="404040" w:themeColor="text1" w:themeTint="BF"/>
          <w:sz w:val="21"/>
        </w:rPr>
        <w:t>Projects</w:t>
      </w:r>
      <w:r w:rsidR="00E9228D" w:rsidRPr="001D4A4C">
        <w:rPr>
          <w:rFonts w:ascii="Arial" w:hAnsi="Arial"/>
          <w:color w:val="404040" w:themeColor="text1" w:themeTint="BF"/>
          <w:sz w:val="21"/>
        </w:rPr>
        <w:t xml:space="preserve"> of a political nature or those which incorporate political activities; </w:t>
      </w:r>
    </w:p>
    <w:p w14:paraId="389CEE49" w14:textId="0C97242F" w:rsidR="00E9228D" w:rsidRPr="001D4A4C" w:rsidRDefault="004E6F93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>
        <w:rPr>
          <w:rFonts w:ascii="Arial" w:hAnsi="Arial"/>
          <w:color w:val="404040" w:themeColor="text1" w:themeTint="BF"/>
          <w:sz w:val="21"/>
        </w:rPr>
        <w:t>Projects</w:t>
      </w:r>
      <w:r w:rsidR="00E9228D" w:rsidRPr="001D4A4C">
        <w:rPr>
          <w:rFonts w:ascii="Arial" w:hAnsi="Arial"/>
          <w:color w:val="404040" w:themeColor="text1" w:themeTint="BF"/>
          <w:sz w:val="21"/>
        </w:rPr>
        <w:t xml:space="preserve"> operated for commercial purposes; </w:t>
      </w:r>
    </w:p>
    <w:p w14:paraId="776E423B" w14:textId="77777777" w:rsidR="00E9228D" w:rsidRPr="001D4A4C" w:rsidRDefault="00E9228D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 w:rsidRPr="001D4A4C">
        <w:rPr>
          <w:rFonts w:ascii="Arial" w:hAnsi="Arial"/>
          <w:color w:val="404040" w:themeColor="text1" w:themeTint="BF"/>
          <w:sz w:val="21"/>
        </w:rPr>
        <w:t xml:space="preserve">Day-to-day operational costs for an organisation, including staff wages, rent and insurances (unless there is evidence it is an additional expense incurred by the funded project);  </w:t>
      </w:r>
    </w:p>
    <w:p w14:paraId="5BEFCEDD" w14:textId="6949B86C" w:rsidR="00E9228D" w:rsidRPr="001D4A4C" w:rsidRDefault="004E6F93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>
        <w:rPr>
          <w:rFonts w:ascii="Arial" w:hAnsi="Arial"/>
          <w:color w:val="404040" w:themeColor="text1" w:themeTint="BF"/>
          <w:sz w:val="21"/>
        </w:rPr>
        <w:t>Projects</w:t>
      </w:r>
      <w:r w:rsidR="00E9228D" w:rsidRPr="001D4A4C">
        <w:rPr>
          <w:rFonts w:ascii="Arial" w:hAnsi="Arial"/>
          <w:color w:val="404040" w:themeColor="text1" w:themeTint="BF"/>
          <w:sz w:val="21"/>
        </w:rPr>
        <w:t xml:space="preserve"> which </w:t>
      </w:r>
      <w:r w:rsidR="00EB0F68" w:rsidRPr="00EB0F68">
        <w:rPr>
          <w:rFonts w:ascii="Arial" w:hAnsi="Arial" w:cs="Arial"/>
          <w:color w:val="404040" w:themeColor="text1" w:themeTint="BF"/>
          <w:sz w:val="21"/>
          <w:szCs w:val="21"/>
        </w:rPr>
        <w:t xml:space="preserve">do not fall within </w:t>
      </w:r>
      <w:r w:rsidR="00EB0F68" w:rsidRPr="0077576A">
        <w:rPr>
          <w:rFonts w:ascii="Arial" w:hAnsi="Arial" w:cs="Arial"/>
          <w:sz w:val="21"/>
          <w:szCs w:val="21"/>
        </w:rPr>
        <w:t xml:space="preserve">Queensland Seniors Month, being </w:t>
      </w:r>
      <w:r w:rsidR="000D5CDB">
        <w:rPr>
          <w:rFonts w:ascii="Arial" w:hAnsi="Arial" w:cs="Arial"/>
          <w:sz w:val="21"/>
          <w:szCs w:val="21"/>
        </w:rPr>
        <w:t>Thursday</w:t>
      </w:r>
      <w:r w:rsidR="00EB0F68" w:rsidRPr="0077576A">
        <w:rPr>
          <w:rFonts w:ascii="Arial" w:hAnsi="Arial" w:cs="Arial"/>
          <w:sz w:val="21"/>
          <w:szCs w:val="21"/>
        </w:rPr>
        <w:t xml:space="preserve"> 1 October 202</w:t>
      </w:r>
      <w:r w:rsidR="000D5CDB">
        <w:rPr>
          <w:rFonts w:ascii="Arial" w:hAnsi="Arial" w:cs="Arial"/>
          <w:sz w:val="21"/>
          <w:szCs w:val="21"/>
        </w:rPr>
        <w:t>6</w:t>
      </w:r>
      <w:r w:rsidR="00EB0F68" w:rsidRPr="0077576A">
        <w:rPr>
          <w:rFonts w:ascii="Arial" w:hAnsi="Arial" w:cs="Arial"/>
          <w:sz w:val="21"/>
          <w:szCs w:val="21"/>
        </w:rPr>
        <w:t xml:space="preserve"> to </w:t>
      </w:r>
      <w:r w:rsidR="00930981">
        <w:rPr>
          <w:rFonts w:ascii="Arial" w:hAnsi="Arial" w:cs="Arial"/>
          <w:sz w:val="21"/>
          <w:szCs w:val="21"/>
        </w:rPr>
        <w:t>Saturday</w:t>
      </w:r>
      <w:r w:rsidR="00EB0F68" w:rsidRPr="0077576A">
        <w:rPr>
          <w:rFonts w:ascii="Arial" w:hAnsi="Arial" w:cs="Arial"/>
          <w:sz w:val="21"/>
          <w:szCs w:val="21"/>
        </w:rPr>
        <w:t xml:space="preserve"> 31 October 202</w:t>
      </w:r>
      <w:r w:rsidR="00930981">
        <w:rPr>
          <w:rFonts w:ascii="Arial" w:hAnsi="Arial" w:cs="Arial"/>
          <w:sz w:val="21"/>
          <w:szCs w:val="21"/>
        </w:rPr>
        <w:t>6</w:t>
      </w:r>
      <w:r w:rsidR="00EB0F68" w:rsidRPr="0077576A">
        <w:rPr>
          <w:rFonts w:ascii="Arial" w:hAnsi="Arial" w:cs="Arial"/>
          <w:sz w:val="21"/>
          <w:szCs w:val="21"/>
        </w:rPr>
        <w:t xml:space="preserve"> this includes projects that </w:t>
      </w:r>
      <w:r w:rsidR="00E9228D" w:rsidRPr="001D4A4C">
        <w:rPr>
          <w:rFonts w:ascii="Arial" w:hAnsi="Arial"/>
          <w:color w:val="404040" w:themeColor="text1" w:themeTint="BF"/>
          <w:sz w:val="21"/>
        </w:rPr>
        <w:t>begin before funding are awarded (no funding will be awarded retrospectively);</w:t>
      </w:r>
    </w:p>
    <w:p w14:paraId="19DFD0D3" w14:textId="77777777" w:rsidR="00E9228D" w:rsidRPr="001D4A4C" w:rsidRDefault="00E9228D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 w:rsidRPr="001D4A4C">
        <w:rPr>
          <w:rFonts w:ascii="Arial" w:hAnsi="Arial"/>
          <w:color w:val="404040" w:themeColor="text1" w:themeTint="BF"/>
          <w:sz w:val="21"/>
        </w:rPr>
        <w:t xml:space="preserve">Payment of debts to any entity including Council; </w:t>
      </w:r>
    </w:p>
    <w:p w14:paraId="3A5AEEA4" w14:textId="2AEA70C1" w:rsidR="00E9228D" w:rsidRPr="001D4A4C" w:rsidRDefault="004E6F93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>
        <w:rPr>
          <w:rFonts w:ascii="Arial" w:hAnsi="Arial"/>
          <w:color w:val="404040" w:themeColor="text1" w:themeTint="BF"/>
          <w:sz w:val="21"/>
        </w:rPr>
        <w:t>Project</w:t>
      </w:r>
      <w:r w:rsidR="00E9228D" w:rsidRPr="001D4A4C">
        <w:rPr>
          <w:rFonts w:ascii="Arial" w:hAnsi="Arial"/>
          <w:color w:val="404040" w:themeColor="text1" w:themeTint="BF"/>
          <w:sz w:val="21"/>
        </w:rPr>
        <w:t xml:space="preserve"> costs already supported through other levels of government;  </w:t>
      </w:r>
    </w:p>
    <w:p w14:paraId="4D81E810" w14:textId="3ABA326E" w:rsidR="00E9228D" w:rsidRPr="001D4A4C" w:rsidRDefault="00E9228D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 w:rsidRPr="001D4A4C">
        <w:rPr>
          <w:rFonts w:ascii="Arial" w:hAnsi="Arial"/>
          <w:color w:val="404040" w:themeColor="text1" w:themeTint="BF"/>
          <w:sz w:val="21"/>
        </w:rPr>
        <w:t xml:space="preserve">Identical </w:t>
      </w:r>
      <w:r w:rsidR="004E6F93">
        <w:rPr>
          <w:rFonts w:ascii="Arial" w:hAnsi="Arial"/>
          <w:color w:val="404040" w:themeColor="text1" w:themeTint="BF"/>
          <w:sz w:val="21"/>
        </w:rPr>
        <w:t>projects</w:t>
      </w:r>
      <w:r w:rsidRPr="001D4A4C">
        <w:rPr>
          <w:rFonts w:ascii="Arial" w:hAnsi="Arial"/>
          <w:color w:val="404040" w:themeColor="text1" w:themeTint="BF"/>
          <w:sz w:val="21"/>
        </w:rPr>
        <w:t xml:space="preserve"> that ha</w:t>
      </w:r>
      <w:r w:rsidR="004E6F93">
        <w:rPr>
          <w:rFonts w:ascii="Arial" w:hAnsi="Arial"/>
          <w:color w:val="404040" w:themeColor="text1" w:themeTint="BF"/>
          <w:sz w:val="21"/>
        </w:rPr>
        <w:t>ve</w:t>
      </w:r>
      <w:r w:rsidRPr="001D4A4C">
        <w:rPr>
          <w:rFonts w:ascii="Arial" w:hAnsi="Arial"/>
          <w:color w:val="404040" w:themeColor="text1" w:themeTint="BF"/>
          <w:sz w:val="21"/>
        </w:rPr>
        <w:t xml:space="preserve"> been funded under any other Council programs including operational funds</w:t>
      </w:r>
      <w:r w:rsidR="00BE750D">
        <w:rPr>
          <w:rFonts w:ascii="Arial" w:hAnsi="Arial"/>
          <w:color w:val="404040" w:themeColor="text1" w:themeTint="BF"/>
          <w:sz w:val="21"/>
        </w:rPr>
        <w:t>,</w:t>
      </w:r>
      <w:r w:rsidRPr="001D4A4C">
        <w:rPr>
          <w:rFonts w:ascii="Arial" w:hAnsi="Arial"/>
          <w:color w:val="404040" w:themeColor="text1" w:themeTint="BF"/>
          <w:sz w:val="21"/>
        </w:rPr>
        <w:t xml:space="preserve"> Community </w:t>
      </w:r>
      <w:r w:rsidR="00700157" w:rsidRPr="001D4A4C">
        <w:rPr>
          <w:rFonts w:ascii="Arial" w:hAnsi="Arial"/>
          <w:color w:val="404040" w:themeColor="text1" w:themeTint="BF"/>
          <w:sz w:val="21"/>
        </w:rPr>
        <w:t xml:space="preserve">Grants </w:t>
      </w:r>
      <w:r w:rsidRPr="001D4A4C">
        <w:rPr>
          <w:rFonts w:ascii="Arial" w:hAnsi="Arial"/>
          <w:color w:val="404040" w:themeColor="text1" w:themeTint="BF"/>
          <w:sz w:val="21"/>
        </w:rPr>
        <w:t>and Sponsorship Program</w:t>
      </w:r>
      <w:r w:rsidR="00BE750D">
        <w:rPr>
          <w:rFonts w:ascii="Arial" w:hAnsi="Arial"/>
          <w:color w:val="404040" w:themeColor="text1" w:themeTint="BF"/>
          <w:sz w:val="21"/>
        </w:rPr>
        <w:t>,</w:t>
      </w:r>
      <w:r w:rsidRPr="001D4A4C">
        <w:rPr>
          <w:rFonts w:ascii="Arial" w:hAnsi="Arial"/>
          <w:color w:val="404040" w:themeColor="text1" w:themeTint="BF"/>
          <w:sz w:val="21"/>
        </w:rPr>
        <w:t xml:space="preserve"> the Regional Arts Development Fund</w:t>
      </w:r>
      <w:r w:rsidR="00BE750D">
        <w:rPr>
          <w:rFonts w:ascii="Arial" w:hAnsi="Arial"/>
          <w:color w:val="404040" w:themeColor="text1" w:themeTint="BF"/>
          <w:sz w:val="21"/>
        </w:rPr>
        <w:t>,</w:t>
      </w:r>
      <w:r w:rsidRPr="001D4A4C">
        <w:rPr>
          <w:rFonts w:ascii="Arial" w:hAnsi="Arial"/>
          <w:color w:val="404040" w:themeColor="text1" w:themeTint="BF"/>
          <w:sz w:val="21"/>
        </w:rPr>
        <w:t xml:space="preserve"> and Mayor and Councillors Community Benefit Fund;  </w:t>
      </w:r>
    </w:p>
    <w:p w14:paraId="0BB08987" w14:textId="77777777" w:rsidR="00E9228D" w:rsidRPr="001D4A4C" w:rsidRDefault="00E9228D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 w:rsidRPr="001D4A4C">
        <w:rPr>
          <w:rFonts w:ascii="Arial" w:hAnsi="Arial"/>
          <w:color w:val="404040" w:themeColor="text1" w:themeTint="BF"/>
          <w:sz w:val="21"/>
        </w:rPr>
        <w:t xml:space="preserve">Project costs incurred outside the funding period; </w:t>
      </w:r>
    </w:p>
    <w:p w14:paraId="0E98C01C" w14:textId="77777777" w:rsidR="00E9228D" w:rsidRPr="001D4A4C" w:rsidRDefault="00E9228D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 w:rsidRPr="001D4A4C">
        <w:rPr>
          <w:rFonts w:ascii="Arial" w:hAnsi="Arial"/>
          <w:color w:val="404040" w:themeColor="text1" w:themeTint="BF"/>
          <w:sz w:val="21"/>
        </w:rPr>
        <w:t>Purchase of alcohol, prize money or prizes including gift cards; and</w:t>
      </w:r>
    </w:p>
    <w:p w14:paraId="150EB144" w14:textId="77777777" w:rsidR="00E9228D" w:rsidRPr="001D4A4C" w:rsidRDefault="00E9228D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/>
          <w:color w:val="404040" w:themeColor="text1" w:themeTint="BF"/>
          <w:sz w:val="21"/>
        </w:rPr>
      </w:pPr>
      <w:r w:rsidRPr="001D4A4C">
        <w:rPr>
          <w:rFonts w:ascii="Arial" w:hAnsi="Arial"/>
          <w:color w:val="404040" w:themeColor="text1" w:themeTint="BF"/>
          <w:sz w:val="21"/>
        </w:rPr>
        <w:t xml:space="preserve">Donations. </w:t>
      </w:r>
    </w:p>
    <w:p w14:paraId="6FB32EEE" w14:textId="77777777" w:rsidR="00E9228D" w:rsidRPr="001D4A4C" w:rsidRDefault="00E9228D" w:rsidP="00E9228D">
      <w:pPr>
        <w:pStyle w:val="Heading2"/>
        <w:spacing w:before="360"/>
      </w:pPr>
      <w:r w:rsidRPr="001D4A4C">
        <w:t>How is an application assessed?</w:t>
      </w:r>
    </w:p>
    <w:p w14:paraId="481C4743" w14:textId="77777777" w:rsidR="00E9228D" w:rsidRPr="009A0E76" w:rsidRDefault="00E9228D" w:rsidP="00E9228D">
      <w:r w:rsidRPr="009A0E76">
        <w:t>Both the applicant and the project must be eligible for funding for the application to be considered. Only information contained in an application will be assessed.</w:t>
      </w:r>
    </w:p>
    <w:p w14:paraId="2E38B298" w14:textId="77777777" w:rsidR="004604C6" w:rsidRDefault="00E9228D" w:rsidP="004604C6">
      <w:r w:rsidRPr="009A0E76">
        <w:t>Applications will be assessed and weighted on the quality of the information and how well it meets the assessment criteria identified below:</w:t>
      </w:r>
    </w:p>
    <w:p w14:paraId="5111BB6A" w14:textId="71D5B2C9" w:rsidR="00E9228D" w:rsidRPr="004604C6" w:rsidRDefault="00E9228D" w:rsidP="004604C6">
      <w:r w:rsidRPr="009A0E76">
        <w:rPr>
          <w:b/>
        </w:rPr>
        <w:t xml:space="preserve">Social </w:t>
      </w:r>
      <w:r w:rsidR="00013B7B" w:rsidRPr="009A0E76">
        <w:rPr>
          <w:b/>
        </w:rPr>
        <w:t>impact</w:t>
      </w:r>
    </w:p>
    <w:p w14:paraId="2D4A59F7" w14:textId="50376EAA" w:rsidR="00F85B4E" w:rsidRPr="009A0E76" w:rsidRDefault="00F85B4E" w:rsidP="00E9228D">
      <w:pPr>
        <w:spacing w:after="0" w:line="360" w:lineRule="auto"/>
        <w:ind w:firstLine="360"/>
        <w:rPr>
          <w:bCs/>
        </w:rPr>
      </w:pPr>
      <w:r w:rsidRPr="009A0E76">
        <w:rPr>
          <w:bCs/>
        </w:rPr>
        <w:t>The project aligns with one or more criteria:</w:t>
      </w:r>
    </w:p>
    <w:p w14:paraId="013F216D" w14:textId="0EBFA34B" w:rsidR="00762FAB" w:rsidRPr="009A0E76" w:rsidRDefault="004E6F93" w:rsidP="003A4BFD">
      <w:pPr>
        <w:pStyle w:val="ListParagraph"/>
        <w:numPr>
          <w:ilvl w:val="0"/>
          <w:numId w:val="4"/>
        </w:numPr>
        <w:spacing w:line="256" w:lineRule="auto"/>
        <w:rPr>
          <w:rFonts w:ascii="Arial" w:hAnsi="Arial" w:cs="Arial"/>
          <w:color w:val="404040" w:themeColor="text1" w:themeTint="BF"/>
          <w:sz w:val="21"/>
          <w:szCs w:val="21"/>
        </w:rPr>
      </w:pP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>The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project 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>promote</w:t>
      </w: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>s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community 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>c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onnect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>ion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for 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older residents 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through inclusive events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and activities</w:t>
      </w:r>
      <w:r w:rsidR="00BE750D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(</w:t>
      </w:r>
      <w:r w:rsidR="00EE506A" w:rsidRPr="009A0E76">
        <w:rPr>
          <w:rFonts w:ascii="Arial" w:hAnsi="Arial" w:cs="Arial"/>
          <w:color w:val="404040" w:themeColor="text1" w:themeTint="BF"/>
          <w:sz w:val="21"/>
          <w:szCs w:val="21"/>
        </w:rPr>
        <w:t>e.g.</w:t>
      </w:r>
      <w:r w:rsidR="00EB3563" w:rsidRPr="009A0E76">
        <w:rPr>
          <w:rFonts w:ascii="Arial" w:hAnsi="Arial" w:cs="Arial"/>
          <w:color w:val="404040" w:themeColor="text1" w:themeTint="BF"/>
          <w:sz w:val="21"/>
          <w:szCs w:val="21"/>
        </w:rPr>
        <w:t>,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culturally inclusive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, 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intergenerational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, 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lifelong learning, </w:t>
      </w:r>
      <w:r w:rsidR="00EB3563" w:rsidRPr="009A0E76">
        <w:rPr>
          <w:rFonts w:ascii="Arial" w:hAnsi="Arial" w:cs="Arial"/>
          <w:color w:val="404040" w:themeColor="text1" w:themeTint="BF"/>
          <w:sz w:val="21"/>
          <w:szCs w:val="21"/>
        </w:rPr>
        <w:t>and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connections beyond </w:t>
      </w:r>
      <w:r w:rsidR="00BE750D" w:rsidRPr="009A0E76">
        <w:rPr>
          <w:rFonts w:ascii="Arial" w:hAnsi="Arial" w:cs="Arial"/>
          <w:color w:val="404040" w:themeColor="text1" w:themeTint="BF"/>
          <w:sz w:val="21"/>
          <w:szCs w:val="21"/>
        </w:rPr>
        <w:t>Redlands Coast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Seniors Month</w:t>
      </w:r>
      <w:r w:rsidR="00BE750D" w:rsidRPr="009A0E76">
        <w:rPr>
          <w:rFonts w:ascii="Arial" w:hAnsi="Arial" w:cs="Arial"/>
          <w:color w:val="404040" w:themeColor="text1" w:themeTint="BF"/>
          <w:sz w:val="21"/>
          <w:szCs w:val="21"/>
        </w:rPr>
        <w:t>)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.</w:t>
      </w:r>
    </w:p>
    <w:p w14:paraId="105DCDB3" w14:textId="304928ED" w:rsidR="00762FAB" w:rsidRPr="009A0E76" w:rsidRDefault="004E6F93" w:rsidP="003A4BFD">
      <w:pPr>
        <w:pStyle w:val="ListParagraph"/>
        <w:numPr>
          <w:ilvl w:val="0"/>
          <w:numId w:val="4"/>
        </w:numPr>
        <w:spacing w:line="256" w:lineRule="auto"/>
        <w:rPr>
          <w:rFonts w:ascii="Arial" w:hAnsi="Arial" w:cs="Arial"/>
          <w:b/>
          <w:color w:val="404040" w:themeColor="text1" w:themeTint="BF"/>
          <w:sz w:val="21"/>
          <w:szCs w:val="21"/>
        </w:rPr>
      </w:pP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>The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project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help</w:t>
      </w: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>s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>older residents feel c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ared for and supported</w:t>
      </w:r>
      <w:r w:rsidR="00EE506A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BE750D" w:rsidRPr="009A0E76">
        <w:rPr>
          <w:rFonts w:ascii="Arial" w:hAnsi="Arial" w:cs="Arial"/>
          <w:color w:val="404040" w:themeColor="text1" w:themeTint="BF"/>
          <w:sz w:val="21"/>
          <w:szCs w:val="21"/>
        </w:rPr>
        <w:t>(</w:t>
      </w:r>
      <w:r w:rsidR="00EE506A" w:rsidRPr="009A0E76">
        <w:rPr>
          <w:rFonts w:ascii="Arial" w:hAnsi="Arial" w:cs="Arial"/>
          <w:color w:val="404040" w:themeColor="text1" w:themeTint="BF"/>
          <w:sz w:val="21"/>
          <w:szCs w:val="21"/>
        </w:rPr>
        <w:t>e.g.</w:t>
      </w:r>
      <w:r w:rsidR="002604C9" w:rsidRPr="009A0E76">
        <w:rPr>
          <w:rFonts w:ascii="Arial" w:hAnsi="Arial" w:cs="Arial"/>
          <w:color w:val="404040" w:themeColor="text1" w:themeTint="BF"/>
          <w:sz w:val="21"/>
          <w:szCs w:val="21"/>
        </w:rPr>
        <w:t>,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2604C9" w:rsidRPr="009A0E76">
        <w:rPr>
          <w:rFonts w:ascii="Arial" w:hAnsi="Arial" w:cs="Arial"/>
          <w:color w:val="404040" w:themeColor="text1" w:themeTint="BF"/>
          <w:sz w:val="21"/>
          <w:szCs w:val="21"/>
        </w:rPr>
        <w:t>t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hrough the</w:t>
      </w:r>
      <w:r w:rsidR="00EE506A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introduction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EE506A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to 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supports and services</w:t>
      </w:r>
      <w:r w:rsidR="003A4BFD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or healthy lifestyle initiatives</w:t>
      </w:r>
      <w:r w:rsidR="00F85B4E" w:rsidRPr="009A0E76">
        <w:rPr>
          <w:rFonts w:ascii="Arial" w:hAnsi="Arial" w:cs="Arial"/>
          <w:color w:val="404040" w:themeColor="text1" w:themeTint="BF"/>
          <w:sz w:val="21"/>
          <w:szCs w:val="21"/>
        </w:rPr>
        <w:t>)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. </w:t>
      </w:r>
    </w:p>
    <w:p w14:paraId="060A62FA" w14:textId="2A98A7B4" w:rsidR="00013B7B" w:rsidRPr="009A0E76" w:rsidRDefault="004E6F93" w:rsidP="003A4BFD">
      <w:pPr>
        <w:pStyle w:val="ListParagraph"/>
        <w:numPr>
          <w:ilvl w:val="0"/>
          <w:numId w:val="4"/>
        </w:numPr>
        <w:spacing w:line="256" w:lineRule="auto"/>
        <w:rPr>
          <w:rFonts w:cs="Arial"/>
          <w:b/>
          <w:color w:val="404040" w:themeColor="text1" w:themeTint="BF"/>
          <w:szCs w:val="21"/>
        </w:rPr>
      </w:pP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lastRenderedPageBreak/>
        <w:t>The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project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>c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elebrate</w:t>
      </w: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>s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the contribution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>s of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762FAB" w:rsidRPr="009A0E76">
        <w:rPr>
          <w:rFonts w:ascii="Arial" w:hAnsi="Arial" w:cs="Arial"/>
          <w:color w:val="404040" w:themeColor="text1" w:themeTint="BF"/>
          <w:sz w:val="21"/>
          <w:szCs w:val="21"/>
        </w:rPr>
        <w:t>older residents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F85B4E" w:rsidRPr="009A0E76">
        <w:rPr>
          <w:rFonts w:ascii="Arial" w:hAnsi="Arial" w:cs="Arial"/>
          <w:color w:val="404040" w:themeColor="text1" w:themeTint="BF"/>
          <w:sz w:val="21"/>
          <w:szCs w:val="21"/>
        </w:rPr>
        <w:t>(</w:t>
      </w:r>
      <w:r w:rsidR="00EE506A" w:rsidRPr="009A0E76">
        <w:rPr>
          <w:rFonts w:ascii="Arial" w:hAnsi="Arial" w:cs="Arial"/>
          <w:color w:val="404040" w:themeColor="text1" w:themeTint="BF"/>
          <w:sz w:val="21"/>
          <w:szCs w:val="21"/>
        </w:rPr>
        <w:t>e.g</w:t>
      </w:r>
      <w:r w:rsidR="002604C9" w:rsidRPr="009A0E76">
        <w:rPr>
          <w:rFonts w:ascii="Arial" w:hAnsi="Arial" w:cs="Arial"/>
          <w:color w:val="404040" w:themeColor="text1" w:themeTint="BF"/>
          <w:sz w:val="21"/>
          <w:szCs w:val="21"/>
        </w:rPr>
        <w:t>.,</w:t>
      </w:r>
      <w:r w:rsidR="00B27CA5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as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workers</w:t>
      </w:r>
      <w:r w:rsidR="002604C9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, 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volunteers</w:t>
      </w:r>
      <w:r w:rsidR="002604C9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, 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>carers</w:t>
      </w:r>
      <w:r w:rsidR="002604C9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or</w:t>
      </w:r>
      <w:r w:rsidR="00013B7B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community leaders</w:t>
      </w:r>
      <w:r w:rsidR="00F85B4E" w:rsidRPr="009A0E76">
        <w:rPr>
          <w:rFonts w:ascii="Arial" w:hAnsi="Arial" w:cs="Arial"/>
          <w:color w:val="404040" w:themeColor="text1" w:themeTint="BF"/>
          <w:sz w:val="21"/>
          <w:szCs w:val="21"/>
        </w:rPr>
        <w:t>).</w:t>
      </w:r>
    </w:p>
    <w:p w14:paraId="3C9B2307" w14:textId="21E293DE" w:rsidR="00E9228D" w:rsidRPr="009A0E76" w:rsidRDefault="004E6F93" w:rsidP="00065430">
      <w:pPr>
        <w:pStyle w:val="ListParagraph"/>
        <w:numPr>
          <w:ilvl w:val="0"/>
          <w:numId w:val="4"/>
        </w:numPr>
        <w:spacing w:line="256" w:lineRule="auto"/>
        <w:rPr>
          <w:rFonts w:ascii="Arial" w:hAnsi="Arial" w:cs="Arial"/>
          <w:color w:val="404040" w:themeColor="text1" w:themeTint="BF"/>
          <w:sz w:val="21"/>
          <w:szCs w:val="21"/>
        </w:rPr>
      </w:pP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The project includes </w:t>
      </w:r>
      <w:r w:rsidR="00E9228D"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partnership/s with other organisation/s to deliver the </w:t>
      </w:r>
      <w:r w:rsidR="00F85B4E" w:rsidRPr="009A0E76">
        <w:rPr>
          <w:rFonts w:ascii="Arial" w:hAnsi="Arial" w:cs="Arial"/>
          <w:color w:val="404040" w:themeColor="text1" w:themeTint="BF"/>
          <w:sz w:val="21"/>
          <w:szCs w:val="21"/>
        </w:rPr>
        <w:t>project.</w:t>
      </w:r>
    </w:p>
    <w:p w14:paraId="269BA194" w14:textId="552A366E" w:rsidR="00E9228D" w:rsidRPr="009A0E76" w:rsidRDefault="00E9228D" w:rsidP="0081320C">
      <w:pPr>
        <w:rPr>
          <w:rFonts w:cs="Arial"/>
          <w:b/>
          <w:szCs w:val="21"/>
        </w:rPr>
      </w:pPr>
      <w:r w:rsidRPr="009A0E76">
        <w:rPr>
          <w:rFonts w:cs="Arial"/>
          <w:b/>
          <w:szCs w:val="21"/>
        </w:rPr>
        <w:t>Value for money</w:t>
      </w:r>
    </w:p>
    <w:p w14:paraId="3B928308" w14:textId="72A5092B" w:rsidR="00E9228D" w:rsidRPr="009A0E76" w:rsidRDefault="004E6F93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 w:cs="Arial"/>
          <w:color w:val="404040" w:themeColor="text1" w:themeTint="BF"/>
          <w:sz w:val="21"/>
          <w:szCs w:val="21"/>
        </w:rPr>
      </w:pP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>T</w:t>
      </w:r>
      <w:r w:rsidR="00E9228D" w:rsidRPr="009A0E76">
        <w:rPr>
          <w:rFonts w:ascii="Arial" w:hAnsi="Arial" w:cs="Arial"/>
          <w:color w:val="404040" w:themeColor="text1" w:themeTint="BF"/>
          <w:sz w:val="21"/>
          <w:szCs w:val="21"/>
        </w:rPr>
        <w:t>he budget</w:t>
      </w: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 xml:space="preserve"> </w:t>
      </w:r>
      <w:r w:rsidR="00EE506A" w:rsidRPr="009A0E76">
        <w:rPr>
          <w:rFonts w:ascii="Arial" w:hAnsi="Arial" w:cs="Arial"/>
          <w:color w:val="404040" w:themeColor="text1" w:themeTint="BF"/>
          <w:sz w:val="21"/>
          <w:szCs w:val="21"/>
        </w:rPr>
        <w:t>is comprehensive</w:t>
      </w:r>
      <w:r w:rsidR="00E9228D" w:rsidRPr="009A0E76">
        <w:rPr>
          <w:rFonts w:ascii="Arial" w:hAnsi="Arial" w:cs="Arial"/>
          <w:color w:val="404040" w:themeColor="text1" w:themeTint="BF"/>
          <w:sz w:val="21"/>
          <w:szCs w:val="21"/>
        </w:rPr>
        <w:t>, realistic and represents value for money; and</w:t>
      </w:r>
    </w:p>
    <w:p w14:paraId="7EB9A2B1" w14:textId="77777777" w:rsidR="00E9228D" w:rsidRPr="009A0E76" w:rsidRDefault="00E9228D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 w:cs="Arial"/>
          <w:color w:val="404040" w:themeColor="text1" w:themeTint="BF"/>
          <w:sz w:val="21"/>
          <w:szCs w:val="21"/>
        </w:rPr>
      </w:pP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>In-kind and/or monetary contribution towards the overall cost of the project is evident.</w:t>
      </w:r>
    </w:p>
    <w:p w14:paraId="32A369DF" w14:textId="77777777" w:rsidR="00E9228D" w:rsidRPr="009A0E76" w:rsidRDefault="00E9228D" w:rsidP="0077576A">
      <w:pPr>
        <w:spacing w:after="0" w:line="360" w:lineRule="auto"/>
        <w:rPr>
          <w:rFonts w:cs="Arial"/>
          <w:b/>
          <w:szCs w:val="21"/>
        </w:rPr>
      </w:pPr>
      <w:r w:rsidRPr="009A0E76">
        <w:rPr>
          <w:rFonts w:cs="Arial"/>
          <w:b/>
          <w:szCs w:val="21"/>
        </w:rPr>
        <w:t xml:space="preserve">Ability to Deliver </w:t>
      </w:r>
    </w:p>
    <w:p w14:paraId="4221565F" w14:textId="405DB9AC" w:rsidR="00E9228D" w:rsidRPr="009A0E76" w:rsidRDefault="004E6F93" w:rsidP="00E9228D">
      <w:pPr>
        <w:pStyle w:val="ListParagraph"/>
        <w:numPr>
          <w:ilvl w:val="0"/>
          <w:numId w:val="4"/>
        </w:numPr>
        <w:spacing w:line="256" w:lineRule="auto"/>
        <w:rPr>
          <w:rFonts w:ascii="Arial" w:hAnsi="Arial" w:cs="Arial"/>
          <w:color w:val="404040" w:themeColor="text1" w:themeTint="BF"/>
          <w:sz w:val="21"/>
          <w:szCs w:val="21"/>
        </w:rPr>
      </w:pPr>
      <w:r w:rsidRPr="009A0E76">
        <w:rPr>
          <w:rFonts w:ascii="Arial" w:hAnsi="Arial" w:cs="Arial"/>
          <w:color w:val="404040" w:themeColor="text1" w:themeTint="BF"/>
          <w:sz w:val="21"/>
          <w:szCs w:val="21"/>
        </w:rPr>
        <w:t>T</w:t>
      </w:r>
      <w:r w:rsidR="00E9228D" w:rsidRPr="009A0E76">
        <w:rPr>
          <w:rFonts w:ascii="Arial" w:hAnsi="Arial" w:cs="Arial"/>
          <w:color w:val="404040" w:themeColor="text1" w:themeTint="BF"/>
          <w:sz w:val="21"/>
          <w:szCs w:val="21"/>
        </w:rPr>
        <w:t>he organisation has demonstrated ability to deliver all aspects of the project.</w:t>
      </w:r>
    </w:p>
    <w:p w14:paraId="13FB437F" w14:textId="309950F3" w:rsidR="00E9228D" w:rsidRPr="009A0E76" w:rsidRDefault="00E9228D" w:rsidP="00E9228D">
      <w:pPr>
        <w:rPr>
          <w:rFonts w:cs="Arial"/>
          <w:szCs w:val="21"/>
        </w:rPr>
      </w:pPr>
      <w:r w:rsidRPr="009A0E76">
        <w:rPr>
          <w:rFonts w:cs="Arial"/>
          <w:szCs w:val="21"/>
        </w:rPr>
        <w:t xml:space="preserve">The number of </w:t>
      </w:r>
      <w:r w:rsidR="00C94011" w:rsidRPr="009A0E76">
        <w:rPr>
          <w:rFonts w:cs="Arial"/>
          <w:szCs w:val="21"/>
        </w:rPr>
        <w:t xml:space="preserve">recipients </w:t>
      </w:r>
      <w:r w:rsidRPr="009A0E76">
        <w:rPr>
          <w:rFonts w:cs="Arial"/>
          <w:szCs w:val="21"/>
        </w:rPr>
        <w:t>awarded and the value of funding will be at Redland City Council’s discretion and will reflect the merit of applications</w:t>
      </w:r>
      <w:r w:rsidR="00CE459B" w:rsidRPr="009A0E76">
        <w:rPr>
          <w:rFonts w:cs="Arial"/>
          <w:szCs w:val="21"/>
        </w:rPr>
        <w:t xml:space="preserve"> </w:t>
      </w:r>
      <w:r w:rsidRPr="009A0E76">
        <w:rPr>
          <w:rFonts w:cs="Arial"/>
          <w:szCs w:val="21"/>
        </w:rPr>
        <w:t>and</w:t>
      </w:r>
      <w:r w:rsidR="00CE459B" w:rsidRPr="009A0E76">
        <w:rPr>
          <w:rFonts w:cs="Arial"/>
          <w:szCs w:val="21"/>
        </w:rPr>
        <w:t>,</w:t>
      </w:r>
      <w:r w:rsidRPr="009A0E76">
        <w:rPr>
          <w:rFonts w:cs="Arial"/>
          <w:szCs w:val="21"/>
        </w:rPr>
        <w:t xml:space="preserve"> </w:t>
      </w:r>
      <w:r w:rsidR="00CE459B" w:rsidRPr="009A0E76">
        <w:rPr>
          <w:rFonts w:cs="Arial"/>
          <w:szCs w:val="21"/>
        </w:rPr>
        <w:t xml:space="preserve">in particular, </w:t>
      </w:r>
      <w:r w:rsidRPr="009A0E76">
        <w:rPr>
          <w:rFonts w:cs="Arial"/>
          <w:szCs w:val="21"/>
        </w:rPr>
        <w:t>the needs of the city. Council reserves the right to offer applicants a lesser amount than requested.</w:t>
      </w:r>
    </w:p>
    <w:p w14:paraId="29590F78" w14:textId="77777777" w:rsidR="00E9228D" w:rsidRPr="001D4A4C" w:rsidRDefault="00E9228D" w:rsidP="00E9228D">
      <w:pPr>
        <w:pStyle w:val="Heading2"/>
        <w:spacing w:before="360"/>
      </w:pPr>
      <w:r w:rsidRPr="001D4A4C">
        <w:t>Event promotion</w:t>
      </w:r>
    </w:p>
    <w:p w14:paraId="3DD1E6C6" w14:textId="77777777" w:rsidR="005C1E3E" w:rsidRDefault="00AC4EB5" w:rsidP="00E9228D">
      <w:r w:rsidRPr="001D4A4C">
        <w:t>Organisations are encouraged to promote their own events.</w:t>
      </w:r>
      <w:r w:rsidR="005C1E3E">
        <w:t xml:space="preserve"> </w:t>
      </w:r>
    </w:p>
    <w:p w14:paraId="12EDA4C5" w14:textId="639F3B83" w:rsidR="00AC4EB5" w:rsidRDefault="00625FF8" w:rsidP="00E9228D">
      <w:r>
        <w:rPr>
          <w:rStyle w:val="ui-provider"/>
        </w:rPr>
        <w:t>Recipients must add</w:t>
      </w:r>
      <w:r w:rsidR="005C1E3E">
        <w:rPr>
          <w:rStyle w:val="ui-provider"/>
        </w:rPr>
        <w:t xml:space="preserve"> the</w:t>
      </w:r>
      <w:r>
        <w:rPr>
          <w:rStyle w:val="ui-provider"/>
        </w:rPr>
        <w:t>ir</w:t>
      </w:r>
      <w:r w:rsidR="005C1E3E">
        <w:rPr>
          <w:rStyle w:val="ui-provider"/>
        </w:rPr>
        <w:t xml:space="preserve"> event </w:t>
      </w:r>
      <w:r>
        <w:rPr>
          <w:rStyle w:val="ui-provider"/>
        </w:rPr>
        <w:t>to</w:t>
      </w:r>
      <w:r w:rsidR="005C1E3E">
        <w:rPr>
          <w:rStyle w:val="ui-provider"/>
        </w:rPr>
        <w:t xml:space="preserve"> Redland City Council’s “</w:t>
      </w:r>
      <w:hyperlink r:id="rId17" w:history="1">
        <w:r w:rsidR="005C1E3E" w:rsidRPr="002604C9">
          <w:rPr>
            <w:rStyle w:val="Hyperlink"/>
          </w:rPr>
          <w:t>What’s On Calendar</w:t>
        </w:r>
      </w:hyperlink>
      <w:r w:rsidR="005C1E3E">
        <w:rPr>
          <w:rStyle w:val="ui-provider"/>
        </w:rPr>
        <w:t>”</w:t>
      </w:r>
      <w:r w:rsidR="00F85B4E">
        <w:rPr>
          <w:rStyle w:val="ui-provider"/>
        </w:rPr>
        <w:t>.</w:t>
      </w:r>
      <w:r>
        <w:rPr>
          <w:rStyle w:val="ui-provider"/>
        </w:rPr>
        <w:t xml:space="preserve"> </w:t>
      </w:r>
    </w:p>
    <w:p w14:paraId="314A06B0" w14:textId="57BF2F13" w:rsidR="00A76D78" w:rsidRDefault="00A76D78" w:rsidP="00E9228D">
      <w:r>
        <w:t>Redland City Council will help promote events and activities as part of the Redlands Coast Seniors Month celebrations.</w:t>
      </w:r>
    </w:p>
    <w:p w14:paraId="6C17B3BC" w14:textId="25AB2227" w:rsidR="00E9228D" w:rsidRPr="001D4A4C" w:rsidRDefault="00E9228D" w:rsidP="00E9228D">
      <w:r w:rsidRPr="001D4A4C">
        <w:t xml:space="preserve">Only the logos of Redland City Council and Redlands Coast will be used on Council promotional material and </w:t>
      </w:r>
      <w:r w:rsidR="0040650B" w:rsidRPr="001D4A4C">
        <w:t xml:space="preserve">the </w:t>
      </w:r>
      <w:r w:rsidRPr="001D4A4C">
        <w:t xml:space="preserve">names of partner organisations will be included. </w:t>
      </w:r>
    </w:p>
    <w:p w14:paraId="7C465686" w14:textId="77777777" w:rsidR="00E9228D" w:rsidRPr="001D4A4C" w:rsidRDefault="00E9228D" w:rsidP="00E9228D">
      <w:pPr>
        <w:pStyle w:val="Heading2"/>
        <w:spacing w:before="360"/>
      </w:pPr>
      <w:r w:rsidRPr="001D4A4C">
        <w:t xml:space="preserve">Additional requirements </w:t>
      </w:r>
    </w:p>
    <w:p w14:paraId="482D489C" w14:textId="77777777" w:rsidR="004832EF" w:rsidRPr="001D4A4C" w:rsidRDefault="004832EF" w:rsidP="004832EF">
      <w:r w:rsidRPr="001D4A4C">
        <w:t xml:space="preserve">Organisations must manage their own </w:t>
      </w:r>
      <w:r>
        <w:t xml:space="preserve">event </w:t>
      </w:r>
      <w:r w:rsidRPr="001D4A4C">
        <w:t>bookings and participant enquiries.</w:t>
      </w:r>
    </w:p>
    <w:p w14:paraId="31724206" w14:textId="507F829C" w:rsidR="00E9228D" w:rsidRPr="001D4A4C" w:rsidRDefault="00E9228D" w:rsidP="00E9228D">
      <w:r w:rsidRPr="001D4A4C">
        <w:t xml:space="preserve">Funding can only be used on expenses outlined in the budget section of the application form. Evidence of expenditure must be provided as part of the acquittal of the funding. </w:t>
      </w:r>
    </w:p>
    <w:p w14:paraId="075BB706" w14:textId="62D3D6B8" w:rsidR="00E9228D" w:rsidRDefault="00E9228D" w:rsidP="00E9228D">
      <w:r w:rsidRPr="001D4A4C">
        <w:t xml:space="preserve">Any changes to the funded </w:t>
      </w:r>
      <w:r w:rsidR="002604C9">
        <w:t>project</w:t>
      </w:r>
      <w:r w:rsidRPr="001D4A4C">
        <w:t xml:space="preserve"> must be agreed to</w:t>
      </w:r>
      <w:r w:rsidR="005C1E3E">
        <w:t xml:space="preserve"> in writing via email</w:t>
      </w:r>
      <w:r w:rsidRPr="001D4A4C">
        <w:t xml:space="preserve"> by Redland City Council prior to the delivery of </w:t>
      </w:r>
      <w:r w:rsidR="002604C9">
        <w:t>the project</w:t>
      </w:r>
      <w:r w:rsidRPr="001D4A4C">
        <w:t xml:space="preserve">. </w:t>
      </w:r>
    </w:p>
    <w:p w14:paraId="7A176663" w14:textId="77777777" w:rsidR="004832EF" w:rsidRPr="005355AC" w:rsidRDefault="004832EF" w:rsidP="00A76D78">
      <w:pPr>
        <w:spacing w:after="0"/>
        <w:jc w:val="both"/>
        <w:rPr>
          <w:rFonts w:cs="Arial"/>
        </w:rPr>
      </w:pPr>
      <w:r w:rsidRPr="005355AC">
        <w:rPr>
          <w:rFonts w:cs="Arial"/>
        </w:rPr>
        <w:t>You must repay to Redland City Council:</w:t>
      </w:r>
    </w:p>
    <w:p w14:paraId="6EBFDA59" w14:textId="77777777" w:rsidR="004832EF" w:rsidRPr="00941D8A" w:rsidRDefault="004832EF" w:rsidP="004832EF">
      <w:pPr>
        <w:pStyle w:val="ListParagraph"/>
        <w:numPr>
          <w:ilvl w:val="0"/>
          <w:numId w:val="5"/>
        </w:numPr>
        <w:jc w:val="both"/>
        <w:rPr>
          <w:rFonts w:ascii="Arial" w:hAnsi="Arial" w:cs="Arial"/>
          <w:color w:val="404040" w:themeColor="text1" w:themeTint="BF"/>
          <w:sz w:val="21"/>
          <w:szCs w:val="21"/>
        </w:rPr>
      </w:pPr>
      <w:r w:rsidRPr="00941D8A">
        <w:rPr>
          <w:rFonts w:ascii="Arial" w:hAnsi="Arial" w:cs="Arial"/>
          <w:color w:val="404040" w:themeColor="text1" w:themeTint="BF"/>
          <w:sz w:val="21"/>
          <w:szCs w:val="21"/>
        </w:rPr>
        <w:t xml:space="preserve">Within 30 days of our request or as otherwise agreed, any part of the funding spent on purposes not approved by the Funding Agreement; </w:t>
      </w:r>
    </w:p>
    <w:p w14:paraId="5128883C" w14:textId="77777777" w:rsidR="004832EF" w:rsidRPr="00941D8A" w:rsidRDefault="004832EF" w:rsidP="004832EF">
      <w:pPr>
        <w:pStyle w:val="ListParagraph"/>
        <w:numPr>
          <w:ilvl w:val="0"/>
          <w:numId w:val="5"/>
        </w:numPr>
        <w:jc w:val="both"/>
        <w:rPr>
          <w:rFonts w:ascii="Arial" w:hAnsi="Arial" w:cs="Arial"/>
          <w:color w:val="404040" w:themeColor="text1" w:themeTint="BF"/>
          <w:sz w:val="21"/>
          <w:szCs w:val="21"/>
        </w:rPr>
      </w:pPr>
      <w:r w:rsidRPr="00941D8A">
        <w:rPr>
          <w:rFonts w:ascii="Arial" w:hAnsi="Arial" w:cs="Arial"/>
          <w:color w:val="404040" w:themeColor="text1" w:themeTint="BF"/>
          <w:sz w:val="21"/>
          <w:szCs w:val="21"/>
        </w:rPr>
        <w:t>Any and all unexpended funding unless otherwise agreed, within 30 days or the earlier of</w:t>
      </w:r>
    </w:p>
    <w:p w14:paraId="1AFF4209" w14:textId="77777777" w:rsidR="004832EF" w:rsidRPr="00941D8A" w:rsidRDefault="004832EF" w:rsidP="004832EF">
      <w:pPr>
        <w:pStyle w:val="ListParagraph"/>
        <w:numPr>
          <w:ilvl w:val="1"/>
          <w:numId w:val="6"/>
        </w:numPr>
        <w:jc w:val="both"/>
        <w:rPr>
          <w:rFonts w:ascii="Arial" w:hAnsi="Arial" w:cs="Arial"/>
          <w:color w:val="404040" w:themeColor="text1" w:themeTint="BF"/>
          <w:sz w:val="21"/>
          <w:szCs w:val="21"/>
        </w:rPr>
      </w:pPr>
      <w:r w:rsidRPr="00941D8A">
        <w:rPr>
          <w:rFonts w:ascii="Arial" w:hAnsi="Arial" w:cs="Arial"/>
          <w:color w:val="404040" w:themeColor="text1" w:themeTint="BF"/>
          <w:sz w:val="21"/>
          <w:szCs w:val="21"/>
        </w:rPr>
        <w:t>the end date;</w:t>
      </w:r>
    </w:p>
    <w:p w14:paraId="4D951DBF" w14:textId="77777777" w:rsidR="004832EF" w:rsidRPr="00941D8A" w:rsidRDefault="004832EF" w:rsidP="004832EF">
      <w:pPr>
        <w:pStyle w:val="ListParagraph"/>
        <w:numPr>
          <w:ilvl w:val="1"/>
          <w:numId w:val="6"/>
        </w:numPr>
        <w:jc w:val="both"/>
        <w:rPr>
          <w:rFonts w:ascii="Arial" w:hAnsi="Arial" w:cs="Arial"/>
          <w:color w:val="404040" w:themeColor="text1" w:themeTint="BF"/>
          <w:sz w:val="21"/>
          <w:szCs w:val="21"/>
        </w:rPr>
      </w:pPr>
      <w:r w:rsidRPr="00941D8A">
        <w:rPr>
          <w:rFonts w:ascii="Arial" w:hAnsi="Arial" w:cs="Arial"/>
          <w:color w:val="404040" w:themeColor="text1" w:themeTint="BF"/>
          <w:sz w:val="21"/>
          <w:szCs w:val="21"/>
        </w:rPr>
        <w:t xml:space="preserve">termination of the Funding Agreement; and </w:t>
      </w:r>
    </w:p>
    <w:p w14:paraId="6CA3175A" w14:textId="77777777" w:rsidR="004832EF" w:rsidRPr="00941D8A" w:rsidRDefault="004832EF" w:rsidP="004832EF">
      <w:pPr>
        <w:pStyle w:val="ListParagraph"/>
        <w:numPr>
          <w:ilvl w:val="0"/>
          <w:numId w:val="5"/>
        </w:numPr>
        <w:jc w:val="both"/>
        <w:rPr>
          <w:rFonts w:ascii="Arial" w:hAnsi="Arial" w:cs="Arial"/>
          <w:color w:val="404040" w:themeColor="text1" w:themeTint="BF"/>
          <w:sz w:val="21"/>
          <w:szCs w:val="21"/>
        </w:rPr>
      </w:pPr>
      <w:r w:rsidRPr="00941D8A">
        <w:rPr>
          <w:rFonts w:ascii="Arial" w:hAnsi="Arial" w:cs="Arial"/>
          <w:color w:val="404040" w:themeColor="text1" w:themeTint="BF"/>
          <w:sz w:val="21"/>
          <w:szCs w:val="21"/>
        </w:rPr>
        <w:t xml:space="preserve">Any difference between the actual project costs and the budget costs which are greater than $100 (where the budget costs exceed the project costs). </w:t>
      </w:r>
    </w:p>
    <w:p w14:paraId="6E4E6360" w14:textId="0532A1AF" w:rsidR="00E9228D" w:rsidRPr="003A4BFD" w:rsidRDefault="004832EF" w:rsidP="005861B8">
      <w:pPr>
        <w:jc w:val="both"/>
        <w:rPr>
          <w:b/>
          <w:lang w:val="en-US"/>
        </w:rPr>
      </w:pPr>
      <w:r w:rsidRPr="005355AC">
        <w:rPr>
          <w:rFonts w:cs="Arial"/>
        </w:rPr>
        <w:t xml:space="preserve">All repayments must reflect any associated GST component relating to the original payments. </w:t>
      </w:r>
      <w:r w:rsidR="001D4A4C" w:rsidRPr="001D4A4C">
        <w:rPr>
          <w:lang w:val="en-US"/>
        </w:rPr>
        <w:t>For further information</w:t>
      </w:r>
      <w:r w:rsidR="00CE459B">
        <w:rPr>
          <w:lang w:val="en-US"/>
        </w:rPr>
        <w:t xml:space="preserve"> or if you have questions, </w:t>
      </w:r>
      <w:r w:rsidR="001D4A4C" w:rsidRPr="001D4A4C">
        <w:rPr>
          <w:lang w:val="en-US"/>
        </w:rPr>
        <w:t>contact Strengthening Communities on 3829 8999</w:t>
      </w:r>
      <w:r w:rsidR="0051026C">
        <w:rPr>
          <w:lang w:val="en-US"/>
        </w:rPr>
        <w:t xml:space="preserve"> or </w:t>
      </w:r>
      <w:hyperlink r:id="rId18" w:history="1">
        <w:r w:rsidR="000D5CDB" w:rsidRPr="00196890">
          <w:rPr>
            <w:rStyle w:val="Hyperlink"/>
            <w:lang w:val="en-US"/>
          </w:rPr>
          <w:t>robyn.lawrence@redland.qld.gov.au</w:t>
        </w:r>
      </w:hyperlink>
      <w:r w:rsidR="00585324">
        <w:rPr>
          <w:lang w:val="en-US"/>
        </w:rPr>
        <w:t>.</w:t>
      </w:r>
    </w:p>
    <w:sectPr w:rsidR="00E9228D" w:rsidRPr="003A4BFD" w:rsidSect="00A76D78">
      <w:headerReference w:type="default" r:id="rId19"/>
      <w:footerReference w:type="default" r:id="rId20"/>
      <w:type w:val="continuous"/>
      <w:pgSz w:w="11906" w:h="16838"/>
      <w:pgMar w:top="1418" w:right="1440" w:bottom="1440" w:left="1440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6D63F92" w14:textId="77777777" w:rsidR="00712F6D" w:rsidRDefault="00712F6D" w:rsidP="00840E6D">
      <w:pPr>
        <w:spacing w:after="0" w:line="240" w:lineRule="auto"/>
      </w:pPr>
      <w:r>
        <w:separator/>
      </w:r>
    </w:p>
  </w:endnote>
  <w:endnote w:type="continuationSeparator" w:id="0">
    <w:p w14:paraId="583148C8" w14:textId="77777777" w:rsidR="00712F6D" w:rsidRDefault="00712F6D" w:rsidP="00840E6D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AF30BD" w14:textId="1EAB0782" w:rsidR="00A76D78" w:rsidRDefault="00A76D78">
    <w:pPr>
      <w:pStyle w:val="Footer"/>
    </w:pPr>
    <w:r>
      <w:rPr>
        <w:noProof/>
        <w:lang w:eastAsia="en-AU"/>
      </w:rPr>
      <w:drawing>
        <wp:anchor distT="0" distB="0" distL="114300" distR="114300" simplePos="0" relativeHeight="251679744" behindDoc="1" locked="0" layoutInCell="1" allowOverlap="1" wp14:anchorId="224BCB2A" wp14:editId="436B0A26">
          <wp:simplePos x="0" y="0"/>
          <wp:positionH relativeFrom="column">
            <wp:posOffset>-914400</wp:posOffset>
          </wp:positionH>
          <wp:positionV relativeFrom="paragraph">
            <wp:posOffset>-524510</wp:posOffset>
          </wp:positionV>
          <wp:extent cx="7580147" cy="1160455"/>
          <wp:effectExtent l="0" t="0" r="1905" b="1905"/>
          <wp:wrapNone/>
          <wp:docPr id="3" name="Picture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RC---letterhead-Footer01[RGB]LR.jp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80147" cy="116045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5B30CE" w14:textId="77777777" w:rsidR="00BA41A2" w:rsidRDefault="00ED0190">
    <w:pPr>
      <w:pStyle w:val="Footer"/>
    </w:pPr>
    <w:r>
      <w:rPr>
        <w:noProof/>
        <w:lang w:eastAsia="en-AU"/>
      </w:rPr>
      <mc:AlternateContent>
        <mc:Choice Requires="wps">
          <w:drawing>
            <wp:anchor distT="0" distB="0" distL="114300" distR="114300" simplePos="0" relativeHeight="251675648" behindDoc="0" locked="0" layoutInCell="1" allowOverlap="1" wp14:anchorId="525B30D3" wp14:editId="525B30D4">
              <wp:simplePos x="0" y="0"/>
              <wp:positionH relativeFrom="column">
                <wp:posOffset>-805180</wp:posOffset>
              </wp:positionH>
              <wp:positionV relativeFrom="paragraph">
                <wp:posOffset>193694</wp:posOffset>
              </wp:positionV>
              <wp:extent cx="647700" cy="293370"/>
              <wp:effectExtent l="0" t="0" r="0" b="0"/>
              <wp:wrapNone/>
              <wp:docPr id="307" name="Text Box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647700" cy="29337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525B30D7" w14:textId="77777777" w:rsidR="00636B4B" w:rsidRPr="00ED0190" w:rsidRDefault="00636B4B" w:rsidP="00636B4B">
                          <w:pPr>
                            <w:jc w:val="center"/>
                            <w:rPr>
                              <w:color w:val="FFFFFF" w:themeColor="background1"/>
                            </w:rPr>
                          </w:pPr>
                          <w:r w:rsidRPr="00ED0190">
                            <w:rPr>
                              <w:color w:val="FFFFFF" w:themeColor="background1"/>
                            </w:rPr>
                            <w:t>P</w:t>
                          </w:r>
                          <w:r w:rsidRPr="00ED0190">
                            <w:rPr>
                              <w:color w:val="FFFFFF" w:themeColor="background1"/>
                            </w:rPr>
                            <w:fldChar w:fldCharType="begin"/>
                          </w:r>
                          <w:r w:rsidRPr="00ED0190">
                            <w:rPr>
                              <w:color w:val="FFFFFF" w:themeColor="background1"/>
                            </w:rPr>
                            <w:instrText xml:space="preserve"> PAGE  \* Arabic  \* MERGEFORMAT </w:instrText>
                          </w:r>
                          <w:r w:rsidRPr="00ED0190">
                            <w:rPr>
                              <w:color w:val="FFFFFF" w:themeColor="background1"/>
                            </w:rPr>
                            <w:fldChar w:fldCharType="separate"/>
                          </w:r>
                          <w:r w:rsidR="00F37DF8">
                            <w:rPr>
                              <w:noProof/>
                              <w:color w:val="FFFFFF" w:themeColor="background1"/>
                            </w:rPr>
                            <w:t>4</w:t>
                          </w:r>
                          <w:r w:rsidRPr="00ED0190">
                            <w:rPr>
                              <w:color w:val="FFFFFF" w:themeColor="background1"/>
                            </w:rPr>
                            <w:fldChar w:fldCharType="end"/>
                          </w: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525B30D3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style="position:absolute;margin-left:-63.4pt;margin-top:15.25pt;width:51pt;height:23.1pt;z-index:2516756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ZdkQ+AEAAMwDAAAOAAAAZHJzL2Uyb0RvYy54bWysU8tu2zAQvBfoPxC815IdO44Fy0GaNEWB&#10;9AGk/YA1RVlESS5L0pbSr8+SchyjvRXVgVhqydmd2eH6ejCaHaQPCm3Np5OSM2kFNsruav7j+/27&#10;K85CBNuARitr/iQDv968fbPuXSVn2KFupGcEYkPVu5p3MbqqKILopIEwQSctJVv0BiJt/a5oPPSE&#10;bnQxK8vLokffOI9ChkB/78Yk32T8tpUifm3bICPTNafeYl59XrdpLTZrqHYeXKfEsQ34hy4MKEtF&#10;T1B3EIHtvfoLyijhMWAbJwJNgW2rhMwciM20/IPNYwdOZi4kTnAnmcL/gxVfDo/um2dxeI8DDTCT&#10;CO4Bxc/ALN52YHfyxnvsOwkNFZ4myYrehep4NUkdqpBAtv1nbGjIsI+YgYbWm6QK8WSETgN4Ooku&#10;h8gE/bycL5clZQSlZquLi2UeSgHVy2XnQ/wo0bAU1NzTTDM4HB5CTM1A9XIk1bJ4r7TOc9WW9TVf&#10;LWaLfOEsY1Qk22llan5Vpm80QuL4wTb5cgSlx5gKaHsknXiOjOOwHehgIr/F5onoexztRc+Bgg79&#10;b856slbNw689eMmZ/mRJwtV0Pk9ezJv5YjmjjT/PbM8zYAVB1TxyNoa3Mft35HpDUrcqy/DaybFX&#10;skxW52jv5MnzfT71+gg3zwAAAP//AwBQSwMEFAAGAAgAAAAhAGYRUOTfAAAACgEAAA8AAABkcnMv&#10;ZG93bnJldi54bWxMj81OwzAQhO9IvIO1SNxSu6FNIWRTIRBXEOVH4uYm2yQiXkex24S3ZznBcWdH&#10;M98U29n16kRj6DwjLBcGFHHl644bhLfXx+QaVIiWa9t7JoRvCrAtz88Km9d+4hc67WKjJIRDbhHa&#10;GIdc61C15GxY+IFYfgc/OhvlHBtdj3aScNfr1JhMO9uxNLR2oPuWqq/d0SG8Px0+P1bmuXlw62Hy&#10;s9HsbjTi5cV8dwsq0hz/zPCLL+hQCtPeH7kOqkdIlmkm7BHhyqxBiSNJVyLsETbZBnRZ6P8Tyh8A&#10;AAD//wMAUEsBAi0AFAAGAAgAAAAhALaDOJL+AAAA4QEAABMAAAAAAAAAAAAAAAAAAAAAAFtDb250&#10;ZW50X1R5cGVzXS54bWxQSwECLQAUAAYACAAAACEAOP0h/9YAAACUAQAACwAAAAAAAAAAAAAAAAAv&#10;AQAAX3JlbHMvLnJlbHNQSwECLQAUAAYACAAAACEA72XZEPgBAADMAwAADgAAAAAAAAAAAAAAAAAu&#10;AgAAZHJzL2Uyb0RvYy54bWxQSwECLQAUAAYACAAAACEAZhFQ5N8AAAAKAQAADwAAAAAAAAAAAAAA&#10;AABSBAAAZHJzL2Rvd25yZXYueG1sUEsFBgAAAAAEAAQA8wAAAF4FAAAAAA==&#10;" filled="f" stroked="f">
              <v:textbox>
                <w:txbxContent>
                  <w:p w14:paraId="525B30D7" w14:textId="77777777" w:rsidR="00636B4B" w:rsidRPr="00ED0190" w:rsidRDefault="00636B4B" w:rsidP="00636B4B">
                    <w:pPr>
                      <w:jc w:val="center"/>
                      <w:rPr>
                        <w:color w:val="FFFFFF" w:themeColor="background1"/>
                      </w:rPr>
                    </w:pPr>
                    <w:r w:rsidRPr="00ED0190">
                      <w:rPr>
                        <w:color w:val="FFFFFF" w:themeColor="background1"/>
                      </w:rPr>
                      <w:t>P</w:t>
                    </w:r>
                    <w:r w:rsidRPr="00ED0190">
                      <w:rPr>
                        <w:color w:val="FFFFFF" w:themeColor="background1"/>
                      </w:rPr>
                      <w:fldChar w:fldCharType="begin"/>
                    </w:r>
                    <w:r w:rsidRPr="00ED0190">
                      <w:rPr>
                        <w:color w:val="FFFFFF" w:themeColor="background1"/>
                      </w:rPr>
                      <w:instrText xml:space="preserve"> PAGE  \* Arabic  \* MERGEFORMAT </w:instrText>
                    </w:r>
                    <w:r w:rsidRPr="00ED0190">
                      <w:rPr>
                        <w:color w:val="FFFFFF" w:themeColor="background1"/>
                      </w:rPr>
                      <w:fldChar w:fldCharType="separate"/>
                    </w:r>
                    <w:r w:rsidR="00F37DF8">
                      <w:rPr>
                        <w:noProof/>
                        <w:color w:val="FFFFFF" w:themeColor="background1"/>
                      </w:rPr>
                      <w:t>4</w:t>
                    </w:r>
                    <w:r w:rsidRPr="00ED0190">
                      <w:rPr>
                        <w:color w:val="FFFFFF" w:themeColor="background1"/>
                      </w:rPr>
                      <w:fldChar w:fldCharType="end"/>
                    </w:r>
                  </w:p>
                </w:txbxContent>
              </v:textbox>
            </v:shape>
          </w:pict>
        </mc:Fallback>
      </mc:AlternateContent>
    </w:r>
    <w:r>
      <w:rPr>
        <w:noProof/>
        <w:lang w:eastAsia="en-AU"/>
      </w:rPr>
      <w:drawing>
        <wp:anchor distT="0" distB="0" distL="114300" distR="114300" simplePos="0" relativeHeight="251670528" behindDoc="1" locked="0" layoutInCell="1" allowOverlap="1" wp14:anchorId="525B30D5" wp14:editId="525B30D6">
          <wp:simplePos x="0" y="0"/>
          <wp:positionH relativeFrom="column">
            <wp:posOffset>-934720</wp:posOffset>
          </wp:positionH>
          <wp:positionV relativeFrom="paragraph">
            <wp:posOffset>-556421</wp:posOffset>
          </wp:positionV>
          <wp:extent cx="7580147" cy="1160455"/>
          <wp:effectExtent l="0" t="0" r="1905" b="1905"/>
          <wp:wrapNone/>
          <wp:docPr id="2" name="Pictur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RC---letterhead-Footer01[RGB]LR.jp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80147" cy="116045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7DC7BD1" w14:textId="77777777" w:rsidR="00712F6D" w:rsidRDefault="00712F6D" w:rsidP="00840E6D">
      <w:pPr>
        <w:spacing w:after="0" w:line="240" w:lineRule="auto"/>
      </w:pPr>
      <w:r>
        <w:separator/>
      </w:r>
    </w:p>
  </w:footnote>
  <w:footnote w:type="continuationSeparator" w:id="0">
    <w:p w14:paraId="7149B9F3" w14:textId="77777777" w:rsidR="00712F6D" w:rsidRDefault="00712F6D" w:rsidP="00840E6D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0A67F9A" w14:textId="021DF358" w:rsidR="00D93091" w:rsidRDefault="00D93091">
    <w:pPr>
      <w:pStyle w:val="Header"/>
    </w:pPr>
    <w:r>
      <w:rPr>
        <w:noProof/>
        <w:lang w:eastAsia="en-AU"/>
      </w:rPr>
      <w:drawing>
        <wp:anchor distT="0" distB="0" distL="114300" distR="114300" simplePos="0" relativeHeight="251677696" behindDoc="1" locked="0" layoutInCell="1" allowOverlap="1" wp14:anchorId="520D1A09" wp14:editId="6644DF02">
          <wp:simplePos x="0" y="0"/>
          <wp:positionH relativeFrom="page">
            <wp:align>left</wp:align>
          </wp:positionH>
          <wp:positionV relativeFrom="paragraph">
            <wp:posOffset>-448310</wp:posOffset>
          </wp:positionV>
          <wp:extent cx="7518716" cy="2061584"/>
          <wp:effectExtent l="0" t="0" r="6350" b="0"/>
          <wp:wrapNone/>
          <wp:docPr id="1" name="Picture 1" descr="Graphical user interface, logo, company name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2" name="Picture 12" descr="Graphical user interface, logo, company name&#10;&#10;Description automatically generated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18716" cy="2061584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5B30CD" w14:textId="77777777" w:rsidR="00BA41A2" w:rsidRPr="00A76D78" w:rsidRDefault="00BA41A2" w:rsidP="00A76D78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94C3FDC"/>
    <w:multiLevelType w:val="multilevel"/>
    <w:tmpl w:val="229E6D2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" w15:restartNumberingAfterBreak="0">
    <w:nsid w:val="25014271"/>
    <w:multiLevelType w:val="hybridMultilevel"/>
    <w:tmpl w:val="856C16AC"/>
    <w:lvl w:ilvl="0" w:tplc="FFFFFFFF">
      <w:start w:val="1"/>
      <w:numFmt w:val="lowerLetter"/>
      <w:lvlText w:val="(%1)"/>
      <w:lvlJc w:val="left"/>
      <w:pPr>
        <w:ind w:left="720" w:hanging="360"/>
      </w:pPr>
      <w:rPr>
        <w:rFonts w:hint="default"/>
      </w:rPr>
    </w:lvl>
    <w:lvl w:ilvl="1" w:tplc="0C09001B">
      <w:start w:val="1"/>
      <w:numFmt w:val="lowerRoman"/>
      <w:lvlText w:val="%2."/>
      <w:lvlJc w:val="righ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31263FCE"/>
    <w:multiLevelType w:val="hybridMultilevel"/>
    <w:tmpl w:val="1408CCAE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4CCD198A"/>
    <w:multiLevelType w:val="hybridMultilevel"/>
    <w:tmpl w:val="153CEC88"/>
    <w:lvl w:ilvl="0" w:tplc="0C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4" w15:restartNumberingAfterBreak="0">
    <w:nsid w:val="4F135E8B"/>
    <w:multiLevelType w:val="hybridMultilevel"/>
    <w:tmpl w:val="7CC0405C"/>
    <w:lvl w:ilvl="0" w:tplc="5086A208">
      <w:start w:val="1"/>
      <w:numFmt w:val="lowerLetter"/>
      <w:lvlText w:val="(%1)"/>
      <w:lvlJc w:val="left"/>
      <w:pPr>
        <w:ind w:left="720" w:hanging="360"/>
      </w:pPr>
      <w:rPr>
        <w:rFonts w:hint="default"/>
      </w:rPr>
    </w:lvl>
    <w:lvl w:ilvl="1" w:tplc="0C090019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76DE776C"/>
    <w:multiLevelType w:val="hybridMultilevel"/>
    <w:tmpl w:val="83F48BC0"/>
    <w:lvl w:ilvl="0" w:tplc="0C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num w:numId="1" w16cid:durableId="1578781271">
    <w:abstractNumId w:val="3"/>
  </w:num>
  <w:num w:numId="2" w16cid:durableId="1400054202">
    <w:abstractNumId w:val="0"/>
  </w:num>
  <w:num w:numId="3" w16cid:durableId="1626766971">
    <w:abstractNumId w:val="2"/>
  </w:num>
  <w:num w:numId="4" w16cid:durableId="749738568">
    <w:abstractNumId w:val="2"/>
  </w:num>
  <w:num w:numId="5" w16cid:durableId="1806727954">
    <w:abstractNumId w:val="4"/>
  </w:num>
  <w:num w:numId="6" w16cid:durableId="566888455">
    <w:abstractNumId w:val="1"/>
  </w:num>
  <w:num w:numId="7" w16cid:durableId="485825433">
    <w:abstractNumId w:val="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40E6D"/>
    <w:rsid w:val="00013B7B"/>
    <w:rsid w:val="00022ABF"/>
    <w:rsid w:val="000256BA"/>
    <w:rsid w:val="0004707C"/>
    <w:rsid w:val="00065430"/>
    <w:rsid w:val="000A38E5"/>
    <w:rsid w:val="000B5C25"/>
    <w:rsid w:val="000D5CDB"/>
    <w:rsid w:val="000F138E"/>
    <w:rsid w:val="001526C6"/>
    <w:rsid w:val="00157F7B"/>
    <w:rsid w:val="00177FE2"/>
    <w:rsid w:val="0018397E"/>
    <w:rsid w:val="00192900"/>
    <w:rsid w:val="001B2EE5"/>
    <w:rsid w:val="001B363F"/>
    <w:rsid w:val="001D4A4C"/>
    <w:rsid w:val="001D54D3"/>
    <w:rsid w:val="0020583F"/>
    <w:rsid w:val="00206A9F"/>
    <w:rsid w:val="00242EC1"/>
    <w:rsid w:val="0025197C"/>
    <w:rsid w:val="002604C9"/>
    <w:rsid w:val="002A1DAF"/>
    <w:rsid w:val="002E0EC3"/>
    <w:rsid w:val="002F6D3D"/>
    <w:rsid w:val="00315897"/>
    <w:rsid w:val="003375A0"/>
    <w:rsid w:val="00361538"/>
    <w:rsid w:val="00376816"/>
    <w:rsid w:val="00380322"/>
    <w:rsid w:val="003A4BFD"/>
    <w:rsid w:val="003B0EAD"/>
    <w:rsid w:val="003B7ABC"/>
    <w:rsid w:val="003C61B5"/>
    <w:rsid w:val="003E764F"/>
    <w:rsid w:val="003F07B5"/>
    <w:rsid w:val="00400066"/>
    <w:rsid w:val="004029C8"/>
    <w:rsid w:val="00405FAD"/>
    <w:rsid w:val="0040650B"/>
    <w:rsid w:val="00406B46"/>
    <w:rsid w:val="00411DC8"/>
    <w:rsid w:val="004462C6"/>
    <w:rsid w:val="0045104F"/>
    <w:rsid w:val="00455CF5"/>
    <w:rsid w:val="004604C6"/>
    <w:rsid w:val="004832EF"/>
    <w:rsid w:val="004A5194"/>
    <w:rsid w:val="004C55CE"/>
    <w:rsid w:val="004D6228"/>
    <w:rsid w:val="004E6F93"/>
    <w:rsid w:val="0050741F"/>
    <w:rsid w:val="0051026C"/>
    <w:rsid w:val="0052343E"/>
    <w:rsid w:val="0056454F"/>
    <w:rsid w:val="00570E99"/>
    <w:rsid w:val="00585324"/>
    <w:rsid w:val="005861B8"/>
    <w:rsid w:val="005975FA"/>
    <w:rsid w:val="005A1CFF"/>
    <w:rsid w:val="005A389A"/>
    <w:rsid w:val="005B2DE3"/>
    <w:rsid w:val="005B38F1"/>
    <w:rsid w:val="005C1E3E"/>
    <w:rsid w:val="005C7C2F"/>
    <w:rsid w:val="00617769"/>
    <w:rsid w:val="0062463E"/>
    <w:rsid w:val="006251C3"/>
    <w:rsid w:val="00625FF8"/>
    <w:rsid w:val="00636B4B"/>
    <w:rsid w:val="00640A6F"/>
    <w:rsid w:val="006554FE"/>
    <w:rsid w:val="006937FF"/>
    <w:rsid w:val="006C3019"/>
    <w:rsid w:val="006C627A"/>
    <w:rsid w:val="006E0204"/>
    <w:rsid w:val="006E3FCD"/>
    <w:rsid w:val="006E562D"/>
    <w:rsid w:val="00700157"/>
    <w:rsid w:val="00702E0F"/>
    <w:rsid w:val="00712F6D"/>
    <w:rsid w:val="0074162A"/>
    <w:rsid w:val="007451A2"/>
    <w:rsid w:val="00762FAB"/>
    <w:rsid w:val="0076483C"/>
    <w:rsid w:val="00766F27"/>
    <w:rsid w:val="007749ED"/>
    <w:rsid w:val="0077576A"/>
    <w:rsid w:val="00783645"/>
    <w:rsid w:val="00793081"/>
    <w:rsid w:val="007B449C"/>
    <w:rsid w:val="007E51CB"/>
    <w:rsid w:val="007F5861"/>
    <w:rsid w:val="0081320C"/>
    <w:rsid w:val="00816612"/>
    <w:rsid w:val="00822C02"/>
    <w:rsid w:val="008315A9"/>
    <w:rsid w:val="00840E6D"/>
    <w:rsid w:val="00867EF5"/>
    <w:rsid w:val="008B2343"/>
    <w:rsid w:val="008B57E3"/>
    <w:rsid w:val="008E2B0E"/>
    <w:rsid w:val="008F1273"/>
    <w:rsid w:val="008F3ADB"/>
    <w:rsid w:val="00903966"/>
    <w:rsid w:val="00905406"/>
    <w:rsid w:val="00930981"/>
    <w:rsid w:val="00946BA9"/>
    <w:rsid w:val="00953647"/>
    <w:rsid w:val="0099493D"/>
    <w:rsid w:val="009A0E76"/>
    <w:rsid w:val="009B37E3"/>
    <w:rsid w:val="009D25FD"/>
    <w:rsid w:val="009F3E8B"/>
    <w:rsid w:val="00A01F9A"/>
    <w:rsid w:val="00A03706"/>
    <w:rsid w:val="00A25018"/>
    <w:rsid w:val="00A419B3"/>
    <w:rsid w:val="00A52B03"/>
    <w:rsid w:val="00A70371"/>
    <w:rsid w:val="00A71733"/>
    <w:rsid w:val="00A742AB"/>
    <w:rsid w:val="00A76D78"/>
    <w:rsid w:val="00A82A4E"/>
    <w:rsid w:val="00AC4EB5"/>
    <w:rsid w:val="00AF30D7"/>
    <w:rsid w:val="00B004CF"/>
    <w:rsid w:val="00B27CA5"/>
    <w:rsid w:val="00B32B7A"/>
    <w:rsid w:val="00B50136"/>
    <w:rsid w:val="00B60871"/>
    <w:rsid w:val="00B83EDA"/>
    <w:rsid w:val="00BA41A2"/>
    <w:rsid w:val="00BA59FF"/>
    <w:rsid w:val="00BB6853"/>
    <w:rsid w:val="00BD0066"/>
    <w:rsid w:val="00BD744C"/>
    <w:rsid w:val="00BE750D"/>
    <w:rsid w:val="00C03EDE"/>
    <w:rsid w:val="00C46012"/>
    <w:rsid w:val="00C71208"/>
    <w:rsid w:val="00C94011"/>
    <w:rsid w:val="00CA5360"/>
    <w:rsid w:val="00CB4E97"/>
    <w:rsid w:val="00CE459B"/>
    <w:rsid w:val="00CF5D82"/>
    <w:rsid w:val="00D054AD"/>
    <w:rsid w:val="00D105F0"/>
    <w:rsid w:val="00D15FCF"/>
    <w:rsid w:val="00D215C6"/>
    <w:rsid w:val="00D256F1"/>
    <w:rsid w:val="00D53BB3"/>
    <w:rsid w:val="00D74E73"/>
    <w:rsid w:val="00D80E83"/>
    <w:rsid w:val="00D93091"/>
    <w:rsid w:val="00DA0609"/>
    <w:rsid w:val="00DA7D09"/>
    <w:rsid w:val="00DB1EF6"/>
    <w:rsid w:val="00DC535F"/>
    <w:rsid w:val="00DD1A95"/>
    <w:rsid w:val="00DF3D64"/>
    <w:rsid w:val="00E04C0D"/>
    <w:rsid w:val="00E31F10"/>
    <w:rsid w:val="00E5529B"/>
    <w:rsid w:val="00E57931"/>
    <w:rsid w:val="00E81D48"/>
    <w:rsid w:val="00E9228D"/>
    <w:rsid w:val="00EB0F68"/>
    <w:rsid w:val="00EB3563"/>
    <w:rsid w:val="00EB359E"/>
    <w:rsid w:val="00EC0B04"/>
    <w:rsid w:val="00EC6ADE"/>
    <w:rsid w:val="00ED0190"/>
    <w:rsid w:val="00EE506A"/>
    <w:rsid w:val="00F14F68"/>
    <w:rsid w:val="00F341C1"/>
    <w:rsid w:val="00F34433"/>
    <w:rsid w:val="00F37DF8"/>
    <w:rsid w:val="00F4095A"/>
    <w:rsid w:val="00F40FF7"/>
    <w:rsid w:val="00F44EC3"/>
    <w:rsid w:val="00F82DE6"/>
    <w:rsid w:val="00F85B4E"/>
    <w:rsid w:val="00F866F3"/>
    <w:rsid w:val="00FA5715"/>
    <w:rsid w:val="00FB0FA1"/>
    <w:rsid w:val="00FD500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525B30A9"/>
  <w15:docId w15:val="{9A34D949-89E0-44DC-A39E-872A57C4C84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40E6D"/>
    <w:rPr>
      <w:rFonts w:ascii="Arial" w:hAnsi="Arial"/>
      <w:color w:val="404040" w:themeColor="text1" w:themeTint="BF"/>
      <w:sz w:val="21"/>
    </w:rPr>
  </w:style>
  <w:style w:type="paragraph" w:styleId="Heading1">
    <w:name w:val="heading 1"/>
    <w:basedOn w:val="Normal"/>
    <w:next w:val="Normal"/>
    <w:link w:val="Heading1Char"/>
    <w:uiPriority w:val="9"/>
    <w:qFormat/>
    <w:rsid w:val="00840E6D"/>
    <w:pPr>
      <w:keepNext/>
      <w:keepLines/>
      <w:spacing w:before="120" w:after="120"/>
      <w:outlineLvl w:val="0"/>
    </w:pPr>
    <w:rPr>
      <w:rFonts w:eastAsiaTheme="majorEastAsia" w:cstheme="majorBidi"/>
      <w:b/>
      <w:bCs/>
      <w:color w:val="365F91" w:themeColor="accent1" w:themeShade="BF"/>
      <w:sz w:val="36"/>
      <w:szCs w:val="28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840E6D"/>
    <w:pPr>
      <w:keepNext/>
      <w:keepLines/>
      <w:spacing w:before="120" w:after="120"/>
      <w:outlineLvl w:val="1"/>
    </w:pPr>
    <w:rPr>
      <w:rFonts w:eastAsiaTheme="majorEastAsia" w:cstheme="majorBidi"/>
      <w:b/>
      <w:bCs/>
      <w:color w:val="4F81BD" w:themeColor="accent1"/>
      <w:sz w:val="30"/>
      <w:szCs w:val="26"/>
    </w:rPr>
  </w:style>
  <w:style w:type="paragraph" w:styleId="Heading3">
    <w:name w:val="heading 3"/>
    <w:basedOn w:val="Heading2"/>
    <w:next w:val="Normal"/>
    <w:link w:val="Heading3Char"/>
    <w:uiPriority w:val="9"/>
    <w:unhideWhenUsed/>
    <w:qFormat/>
    <w:rsid w:val="00F866F3"/>
    <w:pPr>
      <w:spacing w:before="200" w:after="0"/>
      <w:outlineLvl w:val="2"/>
    </w:pPr>
    <w:rPr>
      <w:b w:val="0"/>
      <w:bCs w:val="0"/>
      <w:sz w:val="28"/>
    </w:rPr>
  </w:style>
  <w:style w:type="paragraph" w:styleId="Heading4">
    <w:name w:val="heading 4"/>
    <w:basedOn w:val="Heading3"/>
    <w:next w:val="Normal"/>
    <w:link w:val="Heading4Char"/>
    <w:uiPriority w:val="9"/>
    <w:unhideWhenUsed/>
    <w:qFormat/>
    <w:rsid w:val="00F866F3"/>
    <w:pPr>
      <w:outlineLvl w:val="3"/>
    </w:pPr>
    <w:rPr>
      <w:b/>
      <w:bCs/>
      <w:iCs/>
      <w:color w:val="0D0D0D" w:themeColor="text1" w:themeTint="F2"/>
      <w:sz w:val="24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840E6D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840E6D"/>
  </w:style>
  <w:style w:type="paragraph" w:styleId="Footer">
    <w:name w:val="footer"/>
    <w:basedOn w:val="Normal"/>
    <w:link w:val="FooterChar"/>
    <w:uiPriority w:val="99"/>
    <w:unhideWhenUsed/>
    <w:rsid w:val="00840E6D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840E6D"/>
  </w:style>
  <w:style w:type="paragraph" w:styleId="BalloonText">
    <w:name w:val="Balloon Text"/>
    <w:basedOn w:val="Normal"/>
    <w:link w:val="BalloonTextChar"/>
    <w:uiPriority w:val="99"/>
    <w:semiHidden/>
    <w:unhideWhenUsed/>
    <w:rsid w:val="00840E6D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40E6D"/>
    <w:rPr>
      <w:rFonts w:ascii="Tahoma" w:hAnsi="Tahoma" w:cs="Tahoma"/>
      <w:sz w:val="16"/>
      <w:szCs w:val="16"/>
    </w:rPr>
  </w:style>
  <w:style w:type="character" w:customStyle="1" w:styleId="Heading2Char">
    <w:name w:val="Heading 2 Char"/>
    <w:basedOn w:val="DefaultParagraphFont"/>
    <w:link w:val="Heading2"/>
    <w:uiPriority w:val="9"/>
    <w:rsid w:val="00840E6D"/>
    <w:rPr>
      <w:rFonts w:ascii="Arial" w:eastAsiaTheme="majorEastAsia" w:hAnsi="Arial" w:cstheme="majorBidi"/>
      <w:b/>
      <w:bCs/>
      <w:color w:val="4F81BD" w:themeColor="accent1"/>
      <w:sz w:val="30"/>
      <w:szCs w:val="26"/>
    </w:rPr>
  </w:style>
  <w:style w:type="character" w:customStyle="1" w:styleId="Heading1Char">
    <w:name w:val="Heading 1 Char"/>
    <w:basedOn w:val="DefaultParagraphFont"/>
    <w:link w:val="Heading1"/>
    <w:uiPriority w:val="9"/>
    <w:rsid w:val="00840E6D"/>
    <w:rPr>
      <w:rFonts w:ascii="Arial" w:eastAsiaTheme="majorEastAsia" w:hAnsi="Arial" w:cstheme="majorBidi"/>
      <w:b/>
      <w:bCs/>
      <w:color w:val="365F91" w:themeColor="accent1" w:themeShade="BF"/>
      <w:sz w:val="36"/>
      <w:szCs w:val="28"/>
    </w:rPr>
  </w:style>
  <w:style w:type="character" w:customStyle="1" w:styleId="Heading3Char">
    <w:name w:val="Heading 3 Char"/>
    <w:basedOn w:val="DefaultParagraphFont"/>
    <w:link w:val="Heading3"/>
    <w:uiPriority w:val="9"/>
    <w:rsid w:val="00F866F3"/>
    <w:rPr>
      <w:rFonts w:ascii="Arial" w:eastAsiaTheme="majorEastAsia" w:hAnsi="Arial" w:cstheme="majorBidi"/>
      <w:color w:val="4F81BD" w:themeColor="accent1"/>
      <w:sz w:val="28"/>
      <w:szCs w:val="26"/>
    </w:rPr>
  </w:style>
  <w:style w:type="character" w:customStyle="1" w:styleId="Heading4Char">
    <w:name w:val="Heading 4 Char"/>
    <w:basedOn w:val="DefaultParagraphFont"/>
    <w:link w:val="Heading4"/>
    <w:uiPriority w:val="9"/>
    <w:rsid w:val="00F866F3"/>
    <w:rPr>
      <w:rFonts w:ascii="Arial" w:eastAsiaTheme="majorEastAsia" w:hAnsi="Arial" w:cstheme="majorBidi"/>
      <w:b/>
      <w:bCs/>
      <w:iCs/>
      <w:color w:val="0D0D0D" w:themeColor="text1" w:themeTint="F2"/>
      <w:sz w:val="24"/>
      <w:szCs w:val="26"/>
    </w:rPr>
  </w:style>
  <w:style w:type="paragraph" w:styleId="ListParagraph">
    <w:name w:val="List Paragraph"/>
    <w:basedOn w:val="Normal"/>
    <w:uiPriority w:val="34"/>
    <w:qFormat/>
    <w:rsid w:val="00A70371"/>
    <w:pPr>
      <w:spacing w:after="160" w:line="259" w:lineRule="auto"/>
      <w:ind w:left="720"/>
      <w:contextualSpacing/>
    </w:pPr>
    <w:rPr>
      <w:rFonts w:asciiTheme="minorHAnsi" w:hAnsiTheme="minorHAnsi"/>
      <w:color w:val="auto"/>
      <w:sz w:val="22"/>
    </w:rPr>
  </w:style>
  <w:style w:type="character" w:styleId="Hyperlink">
    <w:name w:val="Hyperlink"/>
    <w:basedOn w:val="DefaultParagraphFont"/>
    <w:uiPriority w:val="99"/>
    <w:unhideWhenUsed/>
    <w:rsid w:val="00A70371"/>
    <w:rPr>
      <w:color w:val="0000FF" w:themeColor="hyperlink"/>
      <w:u w:val="single"/>
    </w:rPr>
  </w:style>
  <w:style w:type="paragraph" w:styleId="NormalWeb">
    <w:name w:val="Normal (Web)"/>
    <w:basedOn w:val="Normal"/>
    <w:uiPriority w:val="99"/>
    <w:unhideWhenUsed/>
    <w:rsid w:val="00A70371"/>
    <w:pPr>
      <w:spacing w:before="100" w:beforeAutospacing="1" w:after="100" w:afterAutospacing="1" w:line="240" w:lineRule="auto"/>
    </w:pPr>
    <w:rPr>
      <w:rFonts w:ascii="Times New Roman" w:hAnsi="Times New Roman" w:cs="Times New Roman"/>
      <w:color w:val="auto"/>
      <w:sz w:val="24"/>
      <w:szCs w:val="24"/>
      <w:lang w:eastAsia="en-AU"/>
    </w:rPr>
  </w:style>
  <w:style w:type="character" w:styleId="FollowedHyperlink">
    <w:name w:val="FollowedHyperlink"/>
    <w:basedOn w:val="DefaultParagraphFont"/>
    <w:uiPriority w:val="99"/>
    <w:semiHidden/>
    <w:unhideWhenUsed/>
    <w:rsid w:val="0062463E"/>
    <w:rPr>
      <w:color w:val="800080" w:themeColor="followedHyperlink"/>
      <w:u w:val="single"/>
    </w:rPr>
  </w:style>
  <w:style w:type="paragraph" w:styleId="Revision">
    <w:name w:val="Revision"/>
    <w:hidden/>
    <w:uiPriority w:val="99"/>
    <w:semiHidden/>
    <w:rsid w:val="005A1CFF"/>
    <w:pPr>
      <w:spacing w:after="0" w:line="240" w:lineRule="auto"/>
    </w:pPr>
    <w:rPr>
      <w:rFonts w:ascii="Arial" w:hAnsi="Arial"/>
      <w:color w:val="404040" w:themeColor="text1" w:themeTint="BF"/>
      <w:sz w:val="21"/>
    </w:rPr>
  </w:style>
  <w:style w:type="character" w:styleId="CommentReference">
    <w:name w:val="annotation reference"/>
    <w:basedOn w:val="DefaultParagraphFont"/>
    <w:uiPriority w:val="99"/>
    <w:semiHidden/>
    <w:unhideWhenUsed/>
    <w:rsid w:val="0040650B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0650B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40650B"/>
    <w:rPr>
      <w:rFonts w:ascii="Arial" w:hAnsi="Arial"/>
      <w:color w:val="404040" w:themeColor="text1" w:themeTint="BF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40650B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40650B"/>
    <w:rPr>
      <w:rFonts w:ascii="Arial" w:hAnsi="Arial"/>
      <w:b/>
      <w:bCs/>
      <w:color w:val="404040" w:themeColor="text1" w:themeTint="BF"/>
      <w:sz w:val="20"/>
      <w:szCs w:val="20"/>
    </w:rPr>
  </w:style>
  <w:style w:type="character" w:styleId="UnresolvedMention">
    <w:name w:val="Unresolved Mention"/>
    <w:basedOn w:val="DefaultParagraphFont"/>
    <w:uiPriority w:val="99"/>
    <w:semiHidden/>
    <w:unhideWhenUsed/>
    <w:rsid w:val="00953647"/>
    <w:rPr>
      <w:color w:val="605E5C"/>
      <w:shd w:val="clear" w:color="auto" w:fill="E1DFDD"/>
    </w:rPr>
  </w:style>
  <w:style w:type="character" w:customStyle="1" w:styleId="ui-provider">
    <w:name w:val="ui-provider"/>
    <w:basedOn w:val="DefaultParagraphFont"/>
    <w:rsid w:val="005C1E3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471922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01115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056977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2029888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3418503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02891552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3327321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51328214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1642477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8246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170503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1315496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9062832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831296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95213384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869223535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4434556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hyperlink" Target="mailto:robyn.lawrence@redland.qld.gov.au" TargetMode="Externa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yperlink" Target="https://www.redland.qld.gov.au/info/20243/events_and_whats_on/575/whats_on_calendar" TargetMode="External"/><Relationship Id="rId2" Type="http://schemas.openxmlformats.org/officeDocument/2006/relationships/customXml" Target="../customXml/item2.xml"/><Relationship Id="rId16" Type="http://schemas.openxmlformats.org/officeDocument/2006/relationships/hyperlink" Target="https://www.redland.qld.gov.au/seniors" TargetMode="Externa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yperlink" Target="https://www.redland.qld.gov.au/info/20294/leasing_and_commercial_activities/970/land_owners_consent" TargetMode="External"/><Relationship Id="rId10" Type="http://schemas.openxmlformats.org/officeDocument/2006/relationships/webSettings" Target="webSettings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Relationship Id="rId22" Type="http://schemas.openxmlformats.org/officeDocument/2006/relationships/theme" Target="theme/theme1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metadata xmlns="http://www.objective.com/ecm/document/metadata/2ED628D542C6441E9652AB1B73553238" version="1.0.0">
  <systemFields>
    <field name="Objective-Id">
      <value order="0">A12088768</value>
    </field>
    <field name="Objective-Title">
      <value order="0">20250508 Approved Redlands Coast Seniors Month  Funding Program Guideline 2025 (A12023721) (1)</value>
    </field>
    <field name="Objective-Description">
      <value order="0"/>
    </field>
    <field name="Objective-CreationStamp">
      <value order="0">2025-05-08T23:18:56Z</value>
    </field>
    <field name="Objective-IsApproved">
      <value order="0">false</value>
    </field>
    <field name="Objective-IsPublished">
      <value order="0">false</value>
    </field>
    <field name="Objective-DatePublished">
      <value order="0"/>
    </field>
    <field name="Objective-ModificationStamp">
      <value order="0">2025-05-08T23:31:45Z</value>
    </field>
    <field name="Objective-Owner">
      <value order="0">Robyn Lawrence</value>
    </field>
    <field name="Objective-Path">
      <value order="0">Objective Global Folder:RCC File Plan:Council Services:Communities:Strengthening Communities:Community Development - Age Friendly:2025/2026 Age Friendly Initiatives:Seniors Month 25:Communications</value>
    </field>
    <field name="Objective-Parent">
      <value order="0">Communications</value>
    </field>
    <field name="Objective-State">
      <value order="0">Being Drafted</value>
    </field>
    <field name="Objective-VersionId">
      <value order="0">vA15236485</value>
    </field>
    <field name="Objective-Version">
      <value order="0">0.1</value>
    </field>
    <field name="Objective-VersionNumber">
      <value order="0">1</value>
    </field>
    <field name="Objective-VersionComment">
      <value order="0">First version</value>
    </field>
    <field name="Objective-FileNumber">
      <value order="0"/>
    </field>
    <field name="Objective-Classification">
      <value order="0">Official</value>
    </field>
    <field name="Objective-Caveats">
      <value order="0"/>
    </field>
  </systemFields>
  <catalogues>
    <catalogue name="Correspondence Documents Type Catalogue" type="type" ori="id:cA6">
      <field name="Objective-Document Date">
        <value order="0"/>
      </field>
      <field name="Objective-Date Received">
        <value order="0"/>
      </field>
      <field name="Objective-Correspondence Received at">
        <value order="0"/>
      </field>
      <field name="Objective-Name Number">
        <value order="0">0</value>
      </field>
      <field name="Objective-Given Name">
        <value order="0"/>
      </field>
      <field name="Objective-Surname">
        <value order="0"/>
      </field>
      <field name="Objective-Business Name">
        <value order="0"/>
      </field>
      <field name="Objective-Address Line 1">
        <value order="0"/>
      </field>
      <field name="Objective-Address Line 2">
        <value order="0"/>
      </field>
      <field name="Objective-Address Line 3">
        <value order="0"/>
      </field>
      <field name="Objective-Connect Creator">
        <value order="0"/>
      </field>
      <field name="Objective-Record Type">
        <value order="0">Letter</value>
      </field>
      <field name="Objective-Organisation Responsible">
        <value order="0">Redland City Council</value>
      </field>
      <field name="Objective-Access Rights Scheme">
        <value order="0">May be Published</value>
      </field>
      <field name="Objective-Date Digitised">
        <value order="0"/>
      </field>
      <field name="Objective-Capture Device">
        <value order="0">Local Scanner</value>
      </field>
      <field name="Objective-Actor">
        <value order="0"/>
      </field>
      <field name="Objective-Event Types">
        <value order="0">Add</value>
      </field>
      <field name="Objective-Relationship Type">
        <value order="0">Record to Record</value>
      </field>
      <field name="Objective-Disposal Status">
        <value order="0">Temporary</value>
      </field>
      <field name="Objective-Disposal Notification">
        <value order="0"/>
      </field>
      <field name="Objective-Determination Date">
        <value order="0"/>
      </field>
      <field name="Objective-Disposal Review Date">
        <value order="0"/>
      </field>
      <field name="Objective-Record Category Type">
        <value order="0">Item</value>
      </field>
      <field name="Objective-Medium">
        <value order="0">Network Server</value>
      </field>
      <field name="Objective-Development.i Record Type">
        <value order="0"/>
      </field>
    </catalogue>
  </catalogues>
</metadata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923BB7E2D9984BAEB08AC97A2650F6" ma:contentTypeVersion="12" ma:contentTypeDescription="Create a new document." ma:contentTypeScope="" ma:versionID="48c276f40a5168f10b9af466fc552ffe">
  <xsd:schema xmlns:xsd="http://www.w3.org/2001/XMLSchema" xmlns:xs="http://www.w3.org/2001/XMLSchema" xmlns:p="http://schemas.microsoft.com/office/2006/metadata/properties" xmlns:ns1="http://schemas.microsoft.com/sharepoint/v3" xmlns:ns2="fc3f4d00-8680-4ef4-b71b-739f124c7820" xmlns:ns3="887a12c1-8b00-442e-b0e9-31c5a887c494" xmlns:ns4="http://schemas.microsoft.com/sharepoint/v4" targetNamespace="http://schemas.microsoft.com/office/2006/metadata/properties" ma:root="true" ma:fieldsID="41b54064426f6f2162c575c40e18c8a4" ns1:_="" ns2:_="" ns3:_="" ns4:_="">
    <xsd:import namespace="http://schemas.microsoft.com/sharepoint/v3"/>
    <xsd:import namespace="fc3f4d00-8680-4ef4-b71b-739f124c7820"/>
    <xsd:import namespace="887a12c1-8b00-442e-b0e9-31c5a887c494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PublishingStartDate" minOccurs="0"/>
                <xsd:element ref="ns1:PublishingExpirationDate" minOccurs="0"/>
                <xsd:element ref="ns3:Tags" minOccurs="0"/>
                <xsd:element ref="ns4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1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12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f4d00-8680-4ef4-b71b-739f124c7820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7a12c1-8b00-442e-b0e9-31c5a887c494" elementFormDefault="qualified">
    <xsd:import namespace="http://schemas.microsoft.com/office/2006/documentManagement/types"/>
    <xsd:import namespace="http://schemas.microsoft.com/office/infopath/2007/PartnerControls"/>
    <xsd:element name="Tags" ma:index="13" nillable="true" ma:displayName="Tags" ma:internalName="Tags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Email Signature"/>
                        <xsd:enumeration value="Functions"/>
                        <xsd:enumeration value="Globals"/>
                        <xsd:enumeration value="Interaction"/>
                        <xsd:enumeration value="Interaction Holiday Slideshow"/>
                        <xsd:enumeration value="Media"/>
                        <xsd:enumeration value="Templates"/>
                        <xsd:enumeration value="Outcomes"/>
                        <xsd:enumeration value="Social media"/>
                        <xsd:enumeration value="Social media reports"/>
                        <xsd:enumeration value="Style manuals"/>
                        <xsd:enumeration value="Video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4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gs xmlns="887a12c1-8b00-442e-b0e9-31c5a887c494">
      <Value>Templates</Value>
    </Tags>
    <PublishingExpirationDate xmlns="http://schemas.microsoft.com/sharepoint/v3" xsi:nil="true"/>
    <PublishingStartDate xmlns="http://schemas.microsoft.com/sharepoint/v3" xsi:nil="true"/>
    <_dlc_DocId xmlns="fc3f4d00-8680-4ef4-b71b-739f124c7820">REDLANDCITY-1518-735</_dlc_DocId>
    <_dlc_DocIdUrl xmlns="fc3f4d00-8680-4ef4-b71b-739f124c7820">
      <Url>http://rcc/CET/_layouts/DocIdRedir.aspx?ID=REDLANDCITY-1518-735</Url>
      <Description>REDLANDCITY-1518-735</Description>
    </_dlc_DocIdUrl>
    <IconOverlay xmlns="http://schemas.microsoft.com/sharepoint/v4" xsi:nil="true"/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DA69CFA-14BC-43E0-99F1-E169A39B595D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2ED628D542C6441E9652AB1B73553238"/>
  </ds:schemaRefs>
</ds:datastoreItem>
</file>

<file path=customXml/itemProps3.xml><?xml version="1.0" encoding="utf-8"?>
<ds:datastoreItem xmlns:ds="http://schemas.openxmlformats.org/officeDocument/2006/customXml" ds:itemID="{73037AB5-2209-4C08-9FBF-DBDDECA951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fc3f4d00-8680-4ef4-b71b-739f124c7820"/>
    <ds:schemaRef ds:uri="887a12c1-8b00-442e-b0e9-31c5a887c494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8D7041A2-96CB-415D-AE8E-0CD8DB6A2371}">
  <ds:schemaRefs>
    <ds:schemaRef ds:uri="http://schemas.microsoft.com/office/2006/metadata/properties"/>
    <ds:schemaRef ds:uri="http://schemas.microsoft.com/office/infopath/2007/PartnerControls"/>
    <ds:schemaRef ds:uri="887a12c1-8b00-442e-b0e9-31c5a887c494"/>
    <ds:schemaRef ds:uri="http://schemas.microsoft.com/sharepoint/v3"/>
    <ds:schemaRef ds:uri="fc3f4d00-8680-4ef4-b71b-739f124c7820"/>
    <ds:schemaRef ds:uri="http://schemas.microsoft.com/sharepoint/v4"/>
  </ds:schemaRefs>
</ds:datastoreItem>
</file>

<file path=customXml/itemProps5.xml><?xml version="1.0" encoding="utf-8"?>
<ds:datastoreItem xmlns:ds="http://schemas.openxmlformats.org/officeDocument/2006/customXml" ds:itemID="{78A25779-498C-444B-9EA5-FE95875D6D23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4B282196-1AD1-40D1-864A-8DE6B84FDB9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8</TotalTime>
  <Pages>4</Pages>
  <Words>1333</Words>
  <Characters>7585</Characters>
  <Application>Microsoft Office Word</Application>
  <DocSecurity>0</DocSecurity>
  <Lines>143</Lines>
  <Paragraphs>100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Redlands Coast Council Co-Branding Word Template</vt:lpstr>
    </vt:vector>
  </TitlesOfParts>
  <Company>Redland City Council</Company>
  <LinksUpToDate>false</LinksUpToDate>
  <CharactersWithSpaces>8818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Redlands Coast Council Co-Branding Word Template</dc:title>
  <dc:creator>Lincoln Kilworth</dc:creator>
  <cp:lastModifiedBy>Robyn Lawrence</cp:lastModifiedBy>
  <cp:revision>12</cp:revision>
  <cp:lastPrinted>2025-04-14T01:43:00Z</cp:lastPrinted>
  <dcterms:created xsi:type="dcterms:W3CDTF">2026-04-21T21:10:00Z</dcterms:created>
  <dcterms:modified xsi:type="dcterms:W3CDTF">2026-04-21T21:17:00Z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0x01010033923BB7E2D9984BAEB08AC97A2650F6</vt:lpwstr>
  </property>
  <property fmtid="{D5CDD505-2E9C-101B-9397-08002B2CF9AE}" pid="3" name="_dlc_DocIdItemGuid">
    <vt:lpwstr>92227b8a-639e-4551-939a-50689149ed31</vt:lpwstr>
  </property>
  <property fmtid="{D5CDD505-2E9C-101B-9397-08002B2CF9AE}" pid="4" name="Objective-Id">
    <vt:lpwstr>A12088768</vt:lpwstr>
  </property>
  <property fmtid="{D5CDD505-2E9C-101B-9397-08002B2CF9AE}" pid="5" name="Objective-Title">
    <vt:lpwstr>20250508 Approved Redlands Coast Seniors Month  Funding Program Guideline 2025 (A12023721) (1)</vt:lpwstr>
  </property>
  <property fmtid="{D5CDD505-2E9C-101B-9397-08002B2CF9AE}" pid="6" name="Objective-Description">
    <vt:lpwstr/>
  </property>
  <property fmtid="{D5CDD505-2E9C-101B-9397-08002B2CF9AE}" pid="7" name="Objective-CreationStamp">
    <vt:filetime>2025-05-08T23:31:44Z</vt:filetime>
  </property>
  <property fmtid="{D5CDD505-2E9C-101B-9397-08002B2CF9AE}" pid="8" name="Objective-IsApproved">
    <vt:bool>false</vt:bool>
  </property>
  <property fmtid="{D5CDD505-2E9C-101B-9397-08002B2CF9AE}" pid="9" name="Objective-IsPublished">
    <vt:bool>false</vt:bool>
  </property>
  <property fmtid="{D5CDD505-2E9C-101B-9397-08002B2CF9AE}" pid="10" name="Objective-DatePublished">
    <vt:lpwstr/>
  </property>
  <property fmtid="{D5CDD505-2E9C-101B-9397-08002B2CF9AE}" pid="11" name="Objective-ModificationStamp">
    <vt:filetime>2025-05-08T23:31:45Z</vt:filetime>
  </property>
  <property fmtid="{D5CDD505-2E9C-101B-9397-08002B2CF9AE}" pid="12" name="Objective-Owner">
    <vt:lpwstr>Robyn Lawrence</vt:lpwstr>
  </property>
  <property fmtid="{D5CDD505-2E9C-101B-9397-08002B2CF9AE}" pid="13" name="Objective-Path">
    <vt:lpwstr>Objective Global Folder:RCC File Plan:Council Services:Communities:Strengthening Communities:Community Development - Age Friendly:2025/2026 Age Friendly Initiatives:Seniors Month 25:Communications:</vt:lpwstr>
  </property>
  <property fmtid="{D5CDD505-2E9C-101B-9397-08002B2CF9AE}" pid="14" name="Objective-Parent">
    <vt:lpwstr>Communications</vt:lpwstr>
  </property>
  <property fmtid="{D5CDD505-2E9C-101B-9397-08002B2CF9AE}" pid="15" name="Objective-State">
    <vt:lpwstr>Being Drafted</vt:lpwstr>
  </property>
  <property fmtid="{D5CDD505-2E9C-101B-9397-08002B2CF9AE}" pid="16" name="Objective-VersionId">
    <vt:lpwstr>vA15236485</vt:lpwstr>
  </property>
  <property fmtid="{D5CDD505-2E9C-101B-9397-08002B2CF9AE}" pid="17" name="Objective-Version">
    <vt:lpwstr>0.1</vt:lpwstr>
  </property>
  <property fmtid="{D5CDD505-2E9C-101B-9397-08002B2CF9AE}" pid="18" name="Objective-VersionNumber">
    <vt:r8>1</vt:r8>
  </property>
  <property fmtid="{D5CDD505-2E9C-101B-9397-08002B2CF9AE}" pid="19" name="Objective-VersionComment">
    <vt:lpwstr>First version</vt:lpwstr>
  </property>
  <property fmtid="{D5CDD505-2E9C-101B-9397-08002B2CF9AE}" pid="20" name="Objective-FileNumber">
    <vt:lpwstr/>
  </property>
  <property fmtid="{D5CDD505-2E9C-101B-9397-08002B2CF9AE}" pid="21" name="Objective-Classification">
    <vt:lpwstr>[Inherited - Official]</vt:lpwstr>
  </property>
  <property fmtid="{D5CDD505-2E9C-101B-9397-08002B2CF9AE}" pid="22" name="Objective-Caveats">
    <vt:lpwstr/>
  </property>
  <property fmtid="{D5CDD505-2E9C-101B-9397-08002B2CF9AE}" pid="23" name="Objective-Record Type">
    <vt:lpwstr>Letter</vt:lpwstr>
  </property>
  <property fmtid="{D5CDD505-2E9C-101B-9397-08002B2CF9AE}" pid="24" name="Objective-Organisation Responsible">
    <vt:lpwstr>Redland City Council</vt:lpwstr>
  </property>
  <property fmtid="{D5CDD505-2E9C-101B-9397-08002B2CF9AE}" pid="25" name="Objective-Access Rights Scheme">
    <vt:lpwstr>May be Published</vt:lpwstr>
  </property>
  <property fmtid="{D5CDD505-2E9C-101B-9397-08002B2CF9AE}" pid="26" name="Objective-Date Digitised">
    <vt:lpwstr/>
  </property>
  <property fmtid="{D5CDD505-2E9C-101B-9397-08002B2CF9AE}" pid="27" name="Objective-Capture Device">
    <vt:lpwstr>Local Scanner</vt:lpwstr>
  </property>
  <property fmtid="{D5CDD505-2E9C-101B-9397-08002B2CF9AE}" pid="28" name="Objective-Actor">
    <vt:lpwstr/>
  </property>
  <property fmtid="{D5CDD505-2E9C-101B-9397-08002B2CF9AE}" pid="29" name="Objective-Event Types">
    <vt:lpwstr>Add</vt:lpwstr>
  </property>
  <property fmtid="{D5CDD505-2E9C-101B-9397-08002B2CF9AE}" pid="30" name="Objective-Relationship Type">
    <vt:lpwstr>Record to Record</vt:lpwstr>
  </property>
  <property fmtid="{D5CDD505-2E9C-101B-9397-08002B2CF9AE}" pid="31" name="Objective-Disposal Status">
    <vt:lpwstr>Temporary</vt:lpwstr>
  </property>
  <property fmtid="{D5CDD505-2E9C-101B-9397-08002B2CF9AE}" pid="32" name="Objective-Disposal Notification">
    <vt:lpwstr/>
  </property>
  <property fmtid="{D5CDD505-2E9C-101B-9397-08002B2CF9AE}" pid="33" name="Objective-Determination Date">
    <vt:lpwstr/>
  </property>
  <property fmtid="{D5CDD505-2E9C-101B-9397-08002B2CF9AE}" pid="34" name="Objective-Disposal Review Date">
    <vt:lpwstr/>
  </property>
  <property fmtid="{D5CDD505-2E9C-101B-9397-08002B2CF9AE}" pid="35" name="Objective-Record Category Type">
    <vt:lpwstr>Item</vt:lpwstr>
  </property>
  <property fmtid="{D5CDD505-2E9C-101B-9397-08002B2CF9AE}" pid="36" name="Objective-Medium">
    <vt:lpwstr>Network Server</vt:lpwstr>
  </property>
  <property fmtid="{D5CDD505-2E9C-101B-9397-08002B2CF9AE}" pid="37" name="Objective-Connect Creator">
    <vt:lpwstr/>
  </property>
  <property fmtid="{D5CDD505-2E9C-101B-9397-08002B2CF9AE}" pid="38" name="Objective-Development.i Record Type">
    <vt:lpwstr/>
  </property>
  <property fmtid="{D5CDD505-2E9C-101B-9397-08002B2CF9AE}" pid="39" name="Objective-Comment">
    <vt:lpwstr/>
  </property>
  <property fmtid="{D5CDD505-2E9C-101B-9397-08002B2CF9AE}" pid="40" name="Objective-Document Date">
    <vt:lpwstr/>
  </property>
  <property fmtid="{D5CDD505-2E9C-101B-9397-08002B2CF9AE}" pid="41" name="Objective-Date Received">
    <vt:lpwstr/>
  </property>
  <property fmtid="{D5CDD505-2E9C-101B-9397-08002B2CF9AE}" pid="42" name="Objective-Correspondence Received at">
    <vt:lpwstr/>
  </property>
  <property fmtid="{D5CDD505-2E9C-101B-9397-08002B2CF9AE}" pid="43" name="Objective-Name Number">
    <vt:r8>0</vt:r8>
  </property>
  <property fmtid="{D5CDD505-2E9C-101B-9397-08002B2CF9AE}" pid="44" name="Objective-Given Name">
    <vt:lpwstr/>
  </property>
  <property fmtid="{D5CDD505-2E9C-101B-9397-08002B2CF9AE}" pid="45" name="Objective-Surname">
    <vt:lpwstr/>
  </property>
  <property fmtid="{D5CDD505-2E9C-101B-9397-08002B2CF9AE}" pid="46" name="Objective-Business Name">
    <vt:lpwstr/>
  </property>
  <property fmtid="{D5CDD505-2E9C-101B-9397-08002B2CF9AE}" pid="47" name="Objective-Address Line 1">
    <vt:lpwstr/>
  </property>
  <property fmtid="{D5CDD505-2E9C-101B-9397-08002B2CF9AE}" pid="48" name="Objective-Address Line 2">
    <vt:lpwstr/>
  </property>
  <property fmtid="{D5CDD505-2E9C-101B-9397-08002B2CF9AE}" pid="49" name="Objective-Address Line 3">
    <vt:lpwstr/>
  </property>
</Properties>
</file>